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89" r:id="rId3"/>
    <p:sldId id="282" r:id="rId4"/>
    <p:sldId id="283" r:id="rId5"/>
    <p:sldId id="287" r:id="rId6"/>
    <p:sldId id="294" r:id="rId7"/>
    <p:sldId id="297" r:id="rId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5427"/>
    <a:srgbClr val="4764AF"/>
    <a:srgbClr val="483317"/>
    <a:srgbClr val="74CEE2"/>
    <a:srgbClr val="D09B2C"/>
    <a:srgbClr val="000000"/>
    <a:srgbClr val="F6F6F6"/>
    <a:srgbClr val="EFE1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p:cViewPr varScale="1">
        <p:scale>
          <a:sx n="105" d="100"/>
          <a:sy n="105" d="100"/>
        </p:scale>
        <p:origin x="171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vl1pPr>
          </a:lstStyle>
          <a:p>
            <a:endParaRPr lang="en-US"/>
          </a:p>
        </p:txBody>
      </p:sp>
      <p:sp>
        <p:nvSpPr>
          <p:cNvPr id="3" name="Date Placeholder 2"/>
          <p:cNvSpPr>
            <a:spLocks noGrp="1"/>
          </p:cNvSpPr>
          <p:nvPr>
            <p:ph type="dt" idx="1"/>
          </p:nvPr>
        </p:nvSpPr>
        <p:spPr>
          <a:xfrm>
            <a:off x="3978133" y="0"/>
            <a:ext cx="3043343" cy="465455"/>
          </a:xfrm>
          <a:prstGeom prst="rect">
            <a:avLst/>
          </a:prstGeom>
        </p:spPr>
        <p:txBody>
          <a:bodyPr vert="horz" lIns="93308" tIns="46654" rIns="93308" bIns="46654" rtlCol="0"/>
          <a:lstStyle>
            <a:lvl1pPr algn="r">
              <a:defRPr sz="1200"/>
            </a:lvl1pPr>
          </a:lstStyle>
          <a:p>
            <a:fld id="{3D90BA42-79DD-4F70-A19D-3000646EDFEE}" type="datetimeFigureOut">
              <a:rPr lang="en-US" smtClean="0"/>
              <a:t>10/25/2018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en-US"/>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4" rIns="93308" bIns="466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308" tIns="46654" rIns="93308" bIns="46654"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8" tIns="46654" rIns="93308" bIns="46654" rtlCol="0" anchor="b"/>
          <a:lstStyle>
            <a:lvl1pPr algn="r">
              <a:defRPr sz="1200"/>
            </a:lvl1pPr>
          </a:lstStyle>
          <a:p>
            <a:fld id="{640567A4-2C9D-46B6-94B9-43EF36EFD84F}" type="slidenum">
              <a:rPr lang="en-US" smtClean="0"/>
              <a:t>‹#›</a:t>
            </a:fld>
            <a:endParaRPr lang="en-US"/>
          </a:p>
        </p:txBody>
      </p:sp>
    </p:spTree>
    <p:extLst>
      <p:ext uri="{BB962C8B-B14F-4D97-AF65-F5344CB8AC3E}">
        <p14:creationId xmlns:p14="http://schemas.microsoft.com/office/powerpoint/2010/main" val="2986581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AD737E-3075-4FC3-8369-D170CA2F1B20}"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368085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737E-3075-4FC3-8369-D170CA2F1B20}"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3988529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737E-3075-4FC3-8369-D170CA2F1B20}"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6047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AD737E-3075-4FC3-8369-D170CA2F1B20}"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3544570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AD737E-3075-4FC3-8369-D170CA2F1B20}" type="datetimeFigureOut">
              <a:rPr lang="en-US" smtClean="0"/>
              <a:t>10/25/2018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248272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AD737E-3075-4FC3-8369-D170CA2F1B20}"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119316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AD737E-3075-4FC3-8369-D170CA2F1B20}" type="datetimeFigureOut">
              <a:rPr lang="en-US" smtClean="0"/>
              <a:t>10/25/2018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245900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AD737E-3075-4FC3-8369-D170CA2F1B20}" type="datetimeFigureOut">
              <a:rPr lang="en-US" smtClean="0"/>
              <a:t>10/25/2018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2879305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AD737E-3075-4FC3-8369-D170CA2F1B20}" type="datetimeFigureOut">
              <a:rPr lang="en-US" smtClean="0"/>
              <a:t>10/25/2018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22209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737E-3075-4FC3-8369-D170CA2F1B20}"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375165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AD737E-3075-4FC3-8369-D170CA2F1B20}" type="datetimeFigureOut">
              <a:rPr lang="en-US" smtClean="0"/>
              <a:t>10/25/2018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E23B40-8900-4824-A259-FDA6CCFDEB43}" type="slidenum">
              <a:rPr lang="en-US" smtClean="0"/>
              <a:t>‹#›</a:t>
            </a:fld>
            <a:endParaRPr lang="en-US"/>
          </a:p>
        </p:txBody>
      </p:sp>
    </p:spTree>
    <p:extLst>
      <p:ext uri="{BB962C8B-B14F-4D97-AF65-F5344CB8AC3E}">
        <p14:creationId xmlns:p14="http://schemas.microsoft.com/office/powerpoint/2010/main" val="2281395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0C0C0"/>
            </a:gs>
            <a:gs pos="50000">
              <a:srgbClr val="FFFFFF"/>
            </a:gs>
            <a:gs pos="100000">
              <a:srgbClr val="C0C0C0"/>
            </a:gs>
          </a:gsLst>
          <a:lin ang="189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AD737E-3075-4FC3-8369-D170CA2F1B20}" type="datetimeFigureOut">
              <a:rPr lang="en-US" smtClean="0"/>
              <a:t>10/25/2018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E23B40-8900-4824-A259-FDA6CCFDEB43}" type="slidenum">
              <a:rPr lang="en-US" smtClean="0"/>
              <a:t>‹#›</a:t>
            </a:fld>
            <a:endParaRPr lang="en-US"/>
          </a:p>
        </p:txBody>
      </p:sp>
    </p:spTree>
    <p:extLst>
      <p:ext uri="{BB962C8B-B14F-4D97-AF65-F5344CB8AC3E}">
        <p14:creationId xmlns:p14="http://schemas.microsoft.com/office/powerpoint/2010/main" val="17320324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ideo" Target="https://www.youtube.com/embed/SPAVyO8UVHo" TargetMode="External"/><Relationship Id="rId5" Type="http://schemas.openxmlformats.org/officeDocument/2006/relationships/image" Target="../media/image8.png"/><Relationship Id="rId4" Type="http://schemas.openxmlformats.org/officeDocument/2006/relationships/hyperlink" Target="https://www.coloradocollege.edu/other/ccs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0952" b="4793"/>
          <a:stretch/>
        </p:blipFill>
        <p:spPr>
          <a:xfrm>
            <a:off x="-16328" y="-51694"/>
            <a:ext cx="9176656" cy="5105400"/>
          </a:xfrm>
          <a:prstGeom prst="rect">
            <a:avLst/>
          </a:prstGeom>
        </p:spPr>
      </p:pic>
      <p:sp>
        <p:nvSpPr>
          <p:cNvPr id="6" name="Rectangle 5"/>
          <p:cNvSpPr/>
          <p:nvPr/>
        </p:nvSpPr>
        <p:spPr bwMode="auto">
          <a:xfrm>
            <a:off x="1" y="-32385"/>
            <a:ext cx="9143999" cy="565785"/>
          </a:xfrm>
          <a:prstGeom prst="rect">
            <a:avLst/>
          </a:prstGeom>
          <a:solidFill>
            <a:srgbClr val="D09B2C">
              <a:alpha val="46000"/>
            </a:srgbClr>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Title 1"/>
          <p:cNvSpPr txBox="1">
            <a:spLocks/>
          </p:cNvSpPr>
          <p:nvPr/>
        </p:nvSpPr>
        <p:spPr bwMode="auto">
          <a:xfrm>
            <a:off x="228600" y="-70701"/>
            <a:ext cx="7239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Times New Roman" pitchFamily="18" charset="0"/>
              </a:defRPr>
            </a:lvl2pPr>
            <a:lvl3pPr algn="l" rtl="0" fontAlgn="base">
              <a:spcBef>
                <a:spcPct val="0"/>
              </a:spcBef>
              <a:spcAft>
                <a:spcPct val="0"/>
              </a:spcAft>
              <a:defRPr sz="4400">
                <a:solidFill>
                  <a:schemeClr val="bg1"/>
                </a:solidFill>
                <a:latin typeface="Times New Roman" pitchFamily="18" charset="0"/>
              </a:defRPr>
            </a:lvl3pPr>
            <a:lvl4pPr algn="l" rtl="0" fontAlgn="base">
              <a:spcBef>
                <a:spcPct val="0"/>
              </a:spcBef>
              <a:spcAft>
                <a:spcPct val="0"/>
              </a:spcAft>
              <a:defRPr sz="4400">
                <a:solidFill>
                  <a:schemeClr val="bg1"/>
                </a:solidFill>
                <a:latin typeface="Times New Roman" pitchFamily="18" charset="0"/>
              </a:defRPr>
            </a:lvl4pPr>
            <a:lvl5pPr algn="l" rtl="0" fontAlgn="base">
              <a:spcBef>
                <a:spcPct val="0"/>
              </a:spcBef>
              <a:spcAft>
                <a:spcPct val="0"/>
              </a:spcAft>
              <a:defRPr sz="4400">
                <a:solidFill>
                  <a:schemeClr val="bg1"/>
                </a:solidFill>
                <a:latin typeface="Times New Roman" pitchFamily="18" charset="0"/>
              </a:defRPr>
            </a:lvl5pPr>
            <a:lvl6pPr marL="457200" algn="l" rtl="0" fontAlgn="base">
              <a:spcBef>
                <a:spcPct val="0"/>
              </a:spcBef>
              <a:spcAft>
                <a:spcPct val="0"/>
              </a:spcAft>
              <a:defRPr sz="4400">
                <a:solidFill>
                  <a:schemeClr val="bg1"/>
                </a:solidFill>
                <a:latin typeface="Times New Roman" pitchFamily="18" charset="0"/>
              </a:defRPr>
            </a:lvl6pPr>
            <a:lvl7pPr marL="914400" algn="l" rtl="0" fontAlgn="base">
              <a:spcBef>
                <a:spcPct val="0"/>
              </a:spcBef>
              <a:spcAft>
                <a:spcPct val="0"/>
              </a:spcAft>
              <a:defRPr sz="4400">
                <a:solidFill>
                  <a:schemeClr val="bg1"/>
                </a:solidFill>
                <a:latin typeface="Times New Roman" pitchFamily="18" charset="0"/>
              </a:defRPr>
            </a:lvl7pPr>
            <a:lvl8pPr marL="1371600" algn="l" rtl="0" fontAlgn="base">
              <a:spcBef>
                <a:spcPct val="0"/>
              </a:spcBef>
              <a:spcAft>
                <a:spcPct val="0"/>
              </a:spcAft>
              <a:defRPr sz="4400">
                <a:solidFill>
                  <a:schemeClr val="bg1"/>
                </a:solidFill>
                <a:latin typeface="Times New Roman" pitchFamily="18" charset="0"/>
              </a:defRPr>
            </a:lvl8pPr>
            <a:lvl9pPr marL="1828800" algn="l" rtl="0" fontAlgn="base">
              <a:spcBef>
                <a:spcPct val="0"/>
              </a:spcBef>
              <a:spcAft>
                <a:spcPct val="0"/>
              </a:spcAft>
              <a:defRPr sz="4400">
                <a:solidFill>
                  <a:schemeClr val="bg1"/>
                </a:solidFill>
                <a:latin typeface="Times New Roman" pitchFamily="18" charset="0"/>
              </a:defRPr>
            </a:lvl9pPr>
          </a:lstStyle>
          <a:p>
            <a:pPr fontAlgn="auto">
              <a:spcAft>
                <a:spcPts val="0"/>
              </a:spcAft>
              <a:defRPr/>
            </a:pPr>
            <a:r>
              <a:rPr lang="en-US" sz="2500" kern="0" cap="all" dirty="0" smtClean="0">
                <a:solidFill>
                  <a:schemeClr val="accent3">
                    <a:lumMod val="20000"/>
                    <a:lumOff val="80000"/>
                  </a:schemeClr>
                </a:solidFill>
              </a:rPr>
              <a:t>Colorado College summer session</a:t>
            </a:r>
            <a:endParaRPr lang="en-US" sz="2500" kern="0" cap="all" dirty="0">
              <a:solidFill>
                <a:schemeClr val="accent3">
                  <a:lumMod val="20000"/>
                  <a:lumOff val="80000"/>
                </a:schemeClr>
              </a:solidFill>
            </a:endParaRPr>
          </a:p>
        </p:txBody>
      </p:sp>
      <p:sp>
        <p:nvSpPr>
          <p:cNvPr id="8" name="Subtitle 2"/>
          <p:cNvSpPr txBox="1">
            <a:spLocks/>
          </p:cNvSpPr>
          <p:nvPr/>
        </p:nvSpPr>
        <p:spPr bwMode="auto">
          <a:xfrm>
            <a:off x="457200" y="5077820"/>
            <a:ext cx="86868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rgbClr val="006600"/>
              </a:buClr>
              <a:defRPr sz="3200">
                <a:solidFill>
                  <a:schemeClr val="bg1"/>
                </a:solidFill>
                <a:latin typeface="+mn-lt"/>
                <a:ea typeface="+mn-ea"/>
                <a:cs typeface="+mn-cs"/>
              </a:defRPr>
            </a:lvl1pPr>
            <a:lvl2pPr marL="742950" indent="-285750" algn="l" rtl="0" fontAlgn="base">
              <a:spcBef>
                <a:spcPct val="20000"/>
              </a:spcBef>
              <a:spcAft>
                <a:spcPct val="0"/>
              </a:spcAft>
              <a:buClr>
                <a:srgbClr val="006600"/>
              </a:buClr>
              <a:buChar char="•"/>
              <a:defRPr sz="2800">
                <a:solidFill>
                  <a:schemeClr val="bg1"/>
                </a:solidFill>
                <a:latin typeface="+mn-lt"/>
              </a:defRPr>
            </a:lvl2pPr>
            <a:lvl3pPr marL="1143000" indent="-228600" algn="l" rtl="0" fontAlgn="base">
              <a:spcBef>
                <a:spcPct val="20000"/>
              </a:spcBef>
              <a:spcAft>
                <a:spcPct val="0"/>
              </a:spcAft>
              <a:buClr>
                <a:srgbClr val="006600"/>
              </a:buClr>
              <a:buChar char="–"/>
              <a:defRPr sz="2400">
                <a:solidFill>
                  <a:schemeClr val="bg1"/>
                </a:solidFill>
                <a:latin typeface="+mn-lt"/>
              </a:defRPr>
            </a:lvl3pPr>
            <a:lvl4pPr marL="1600200" indent="-228600" algn="l" rtl="0" fontAlgn="base">
              <a:spcBef>
                <a:spcPct val="20000"/>
              </a:spcBef>
              <a:spcAft>
                <a:spcPct val="0"/>
              </a:spcAft>
              <a:buClr>
                <a:srgbClr val="006600"/>
              </a:buClr>
              <a:buChar char="•"/>
              <a:defRPr sz="2000">
                <a:solidFill>
                  <a:schemeClr val="bg1"/>
                </a:solidFill>
                <a:latin typeface="+mn-lt"/>
              </a:defRPr>
            </a:lvl4pPr>
            <a:lvl5pPr marL="2057400" indent="-228600" algn="l" rtl="0" fontAlgn="base">
              <a:spcBef>
                <a:spcPct val="20000"/>
              </a:spcBef>
              <a:spcAft>
                <a:spcPct val="0"/>
              </a:spcAft>
              <a:buClr>
                <a:srgbClr val="006600"/>
              </a:buClr>
              <a:buChar char="–"/>
              <a:defRPr sz="2000">
                <a:solidFill>
                  <a:schemeClr val="bg1"/>
                </a:solidFill>
                <a:latin typeface="+mn-lt"/>
              </a:defRPr>
            </a:lvl5pPr>
            <a:lvl6pPr marL="2514600" indent="-228600" algn="l" rtl="0" fontAlgn="base">
              <a:spcBef>
                <a:spcPct val="20000"/>
              </a:spcBef>
              <a:spcAft>
                <a:spcPct val="0"/>
              </a:spcAft>
              <a:buClr>
                <a:srgbClr val="006600"/>
              </a:buClr>
              <a:buChar char="–"/>
              <a:defRPr sz="2000">
                <a:solidFill>
                  <a:schemeClr val="bg1"/>
                </a:solidFill>
                <a:latin typeface="+mn-lt"/>
              </a:defRPr>
            </a:lvl6pPr>
            <a:lvl7pPr marL="2971800" indent="-228600" algn="l" rtl="0" fontAlgn="base">
              <a:spcBef>
                <a:spcPct val="20000"/>
              </a:spcBef>
              <a:spcAft>
                <a:spcPct val="0"/>
              </a:spcAft>
              <a:buClr>
                <a:srgbClr val="006600"/>
              </a:buClr>
              <a:buChar char="–"/>
              <a:defRPr sz="2000">
                <a:solidFill>
                  <a:schemeClr val="bg1"/>
                </a:solidFill>
                <a:latin typeface="+mn-lt"/>
              </a:defRPr>
            </a:lvl7pPr>
            <a:lvl8pPr marL="3429000" indent="-228600" algn="l" rtl="0" fontAlgn="base">
              <a:spcBef>
                <a:spcPct val="20000"/>
              </a:spcBef>
              <a:spcAft>
                <a:spcPct val="0"/>
              </a:spcAft>
              <a:buClr>
                <a:srgbClr val="006600"/>
              </a:buClr>
              <a:buChar char="–"/>
              <a:defRPr sz="2000">
                <a:solidFill>
                  <a:schemeClr val="bg1"/>
                </a:solidFill>
                <a:latin typeface="+mn-lt"/>
              </a:defRPr>
            </a:lvl8pPr>
            <a:lvl9pPr marL="3886200" indent="-228600" algn="l" rtl="0" fontAlgn="base">
              <a:spcBef>
                <a:spcPct val="20000"/>
              </a:spcBef>
              <a:spcAft>
                <a:spcPct val="0"/>
              </a:spcAft>
              <a:buClr>
                <a:srgbClr val="006600"/>
              </a:buClr>
              <a:buChar char="–"/>
              <a:defRPr sz="2000">
                <a:solidFill>
                  <a:schemeClr val="bg1"/>
                </a:solidFill>
                <a:latin typeface="+mn-lt"/>
              </a:defRPr>
            </a:lvl9pPr>
          </a:lstStyle>
          <a:p>
            <a:pPr fontAlgn="auto">
              <a:spcAft>
                <a:spcPts val="0"/>
              </a:spcAft>
              <a:defRPr/>
            </a:pPr>
            <a:r>
              <a:rPr lang="en-US" sz="2000" kern="0" dirty="0" smtClean="0">
                <a:solidFill>
                  <a:schemeClr val="tx1">
                    <a:lumMod val="75000"/>
                    <a:lumOff val="25000"/>
                  </a:schemeClr>
                </a:solidFill>
              </a:rPr>
              <a:t>SUMMER SESSION 2018 REVIEW</a:t>
            </a:r>
            <a:endParaRPr lang="en-US" sz="2000" kern="0" dirty="0">
              <a:solidFill>
                <a:schemeClr val="tx1">
                  <a:lumMod val="75000"/>
                  <a:lumOff val="25000"/>
                </a:schemeClr>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10" name="Subtitle 2"/>
          <p:cNvSpPr txBox="1">
            <a:spLocks/>
          </p:cNvSpPr>
          <p:nvPr/>
        </p:nvSpPr>
        <p:spPr bwMode="auto">
          <a:xfrm>
            <a:off x="457200" y="5543550"/>
            <a:ext cx="8686800" cy="400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fontAlgn="base">
              <a:spcBef>
                <a:spcPct val="20000"/>
              </a:spcBef>
              <a:spcAft>
                <a:spcPct val="0"/>
              </a:spcAft>
              <a:buClr>
                <a:srgbClr val="006600"/>
              </a:buClr>
              <a:defRPr sz="3200">
                <a:solidFill>
                  <a:schemeClr val="bg1"/>
                </a:solidFill>
                <a:latin typeface="+mn-lt"/>
                <a:ea typeface="+mn-ea"/>
                <a:cs typeface="+mn-cs"/>
              </a:defRPr>
            </a:lvl1pPr>
            <a:lvl2pPr marL="742950" indent="-285750" algn="l" rtl="0" fontAlgn="base">
              <a:spcBef>
                <a:spcPct val="20000"/>
              </a:spcBef>
              <a:spcAft>
                <a:spcPct val="0"/>
              </a:spcAft>
              <a:buClr>
                <a:srgbClr val="006600"/>
              </a:buClr>
              <a:buChar char="•"/>
              <a:defRPr sz="2800">
                <a:solidFill>
                  <a:schemeClr val="bg1"/>
                </a:solidFill>
                <a:latin typeface="+mn-lt"/>
              </a:defRPr>
            </a:lvl2pPr>
            <a:lvl3pPr marL="1143000" indent="-228600" algn="l" rtl="0" fontAlgn="base">
              <a:spcBef>
                <a:spcPct val="20000"/>
              </a:spcBef>
              <a:spcAft>
                <a:spcPct val="0"/>
              </a:spcAft>
              <a:buClr>
                <a:srgbClr val="006600"/>
              </a:buClr>
              <a:buChar char="–"/>
              <a:defRPr sz="2400">
                <a:solidFill>
                  <a:schemeClr val="bg1"/>
                </a:solidFill>
                <a:latin typeface="+mn-lt"/>
              </a:defRPr>
            </a:lvl3pPr>
            <a:lvl4pPr marL="1600200" indent="-228600" algn="l" rtl="0" fontAlgn="base">
              <a:spcBef>
                <a:spcPct val="20000"/>
              </a:spcBef>
              <a:spcAft>
                <a:spcPct val="0"/>
              </a:spcAft>
              <a:buClr>
                <a:srgbClr val="006600"/>
              </a:buClr>
              <a:buChar char="•"/>
              <a:defRPr sz="2000">
                <a:solidFill>
                  <a:schemeClr val="bg1"/>
                </a:solidFill>
                <a:latin typeface="+mn-lt"/>
              </a:defRPr>
            </a:lvl4pPr>
            <a:lvl5pPr marL="2057400" indent="-228600" algn="l" rtl="0" fontAlgn="base">
              <a:spcBef>
                <a:spcPct val="20000"/>
              </a:spcBef>
              <a:spcAft>
                <a:spcPct val="0"/>
              </a:spcAft>
              <a:buClr>
                <a:srgbClr val="006600"/>
              </a:buClr>
              <a:buChar char="–"/>
              <a:defRPr sz="2000">
                <a:solidFill>
                  <a:schemeClr val="bg1"/>
                </a:solidFill>
                <a:latin typeface="+mn-lt"/>
              </a:defRPr>
            </a:lvl5pPr>
            <a:lvl6pPr marL="2514600" indent="-228600" algn="l" rtl="0" fontAlgn="base">
              <a:spcBef>
                <a:spcPct val="20000"/>
              </a:spcBef>
              <a:spcAft>
                <a:spcPct val="0"/>
              </a:spcAft>
              <a:buClr>
                <a:srgbClr val="006600"/>
              </a:buClr>
              <a:buChar char="–"/>
              <a:defRPr sz="2000">
                <a:solidFill>
                  <a:schemeClr val="bg1"/>
                </a:solidFill>
                <a:latin typeface="+mn-lt"/>
              </a:defRPr>
            </a:lvl6pPr>
            <a:lvl7pPr marL="2971800" indent="-228600" algn="l" rtl="0" fontAlgn="base">
              <a:spcBef>
                <a:spcPct val="20000"/>
              </a:spcBef>
              <a:spcAft>
                <a:spcPct val="0"/>
              </a:spcAft>
              <a:buClr>
                <a:srgbClr val="006600"/>
              </a:buClr>
              <a:buChar char="–"/>
              <a:defRPr sz="2000">
                <a:solidFill>
                  <a:schemeClr val="bg1"/>
                </a:solidFill>
                <a:latin typeface="+mn-lt"/>
              </a:defRPr>
            </a:lvl7pPr>
            <a:lvl8pPr marL="3429000" indent="-228600" algn="l" rtl="0" fontAlgn="base">
              <a:spcBef>
                <a:spcPct val="20000"/>
              </a:spcBef>
              <a:spcAft>
                <a:spcPct val="0"/>
              </a:spcAft>
              <a:buClr>
                <a:srgbClr val="006600"/>
              </a:buClr>
              <a:buChar char="–"/>
              <a:defRPr sz="2000">
                <a:solidFill>
                  <a:schemeClr val="bg1"/>
                </a:solidFill>
                <a:latin typeface="+mn-lt"/>
              </a:defRPr>
            </a:lvl8pPr>
            <a:lvl9pPr marL="3886200" indent="-228600" algn="l" rtl="0" fontAlgn="base">
              <a:spcBef>
                <a:spcPct val="20000"/>
              </a:spcBef>
              <a:spcAft>
                <a:spcPct val="0"/>
              </a:spcAft>
              <a:buClr>
                <a:srgbClr val="006600"/>
              </a:buClr>
              <a:buChar char="–"/>
              <a:defRPr sz="2000">
                <a:solidFill>
                  <a:schemeClr val="bg1"/>
                </a:solidFill>
                <a:latin typeface="+mn-lt"/>
              </a:defRPr>
            </a:lvl9pPr>
          </a:lstStyle>
          <a:p>
            <a:pPr fontAlgn="auto">
              <a:spcAft>
                <a:spcPts val="0"/>
              </a:spcAft>
              <a:defRPr/>
            </a:pPr>
            <a:r>
              <a:rPr lang="en-US" sz="2000" kern="0" dirty="0" smtClean="0">
                <a:solidFill>
                  <a:schemeClr val="tx1">
                    <a:lumMod val="75000"/>
                    <a:lumOff val="25000"/>
                  </a:schemeClr>
                </a:solidFill>
              </a:rPr>
              <a:t>BY JIM BURKE, DIRECTOR OF SUMMER SESSION</a:t>
            </a:r>
            <a:endParaRPr lang="en-US" sz="2000" kern="0" dirty="0">
              <a:solidFill>
                <a:schemeClr val="tx1">
                  <a:lumMod val="75000"/>
                  <a:lumOff val="25000"/>
                </a:schemeClr>
              </a:solidFill>
            </a:endParaRPr>
          </a:p>
        </p:txBody>
      </p:sp>
    </p:spTree>
    <p:extLst>
      <p:ext uri="{BB962C8B-B14F-4D97-AF65-F5344CB8AC3E}">
        <p14:creationId xmlns:p14="http://schemas.microsoft.com/office/powerpoint/2010/main" val="1317069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8" name="Text Placeholder 1"/>
          <p:cNvSpPr txBox="1">
            <a:spLocks/>
          </p:cNvSpPr>
          <p:nvPr/>
        </p:nvSpPr>
        <p:spPr bwMode="auto">
          <a:xfrm>
            <a:off x="304800"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2018</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ENROLLMENT BREAKDOWN: AGGREGATE DATA</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sp>
        <p:nvSpPr>
          <p:cNvPr id="10" name="Rectangle 9"/>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206323409"/>
              </p:ext>
            </p:extLst>
          </p:nvPr>
        </p:nvGraphicFramePr>
        <p:xfrm>
          <a:off x="84138" y="1077913"/>
          <a:ext cx="8807450" cy="3032125"/>
        </p:xfrm>
        <a:graphic>
          <a:graphicData uri="http://schemas.openxmlformats.org/presentationml/2006/ole">
            <mc:AlternateContent xmlns:mc="http://schemas.openxmlformats.org/markup-compatibility/2006">
              <mc:Choice xmlns:v="urn:schemas-microsoft-com:vml" Requires="v">
                <p:oleObj spid="_x0000_s11347" name="Worksheet" r:id="rId4" imgW="7419867" imgH="2504961" progId="Excel.Sheet.12">
                  <p:embed/>
                </p:oleObj>
              </mc:Choice>
              <mc:Fallback>
                <p:oleObj name="Worksheet" r:id="rId4" imgW="7419867" imgH="2504961" progId="Excel.Sheet.12">
                  <p:embed/>
                  <p:pic>
                    <p:nvPicPr>
                      <p:cNvPr id="0" name=""/>
                      <p:cNvPicPr/>
                      <p:nvPr/>
                    </p:nvPicPr>
                    <p:blipFill>
                      <a:blip r:embed="rId5"/>
                      <a:stretch>
                        <a:fillRect/>
                      </a:stretch>
                    </p:blipFill>
                    <p:spPr>
                      <a:xfrm>
                        <a:off x="84138" y="1077913"/>
                        <a:ext cx="8807450" cy="3032125"/>
                      </a:xfrm>
                      <a:prstGeom prst="rect">
                        <a:avLst/>
                      </a:prstGeom>
                    </p:spPr>
                  </p:pic>
                </p:oleObj>
              </mc:Fallback>
            </mc:AlternateContent>
          </a:graphicData>
        </a:graphic>
      </p:graphicFrame>
    </p:spTree>
    <p:extLst>
      <p:ext uri="{BB962C8B-B14F-4D97-AF65-F5344CB8AC3E}">
        <p14:creationId xmlns:p14="http://schemas.microsoft.com/office/powerpoint/2010/main" val="3755591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9" name="Rectangle 8"/>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 Placeholder 1"/>
          <p:cNvSpPr txBox="1">
            <a:spLocks/>
          </p:cNvSpPr>
          <p:nvPr/>
        </p:nvSpPr>
        <p:spPr bwMode="auto">
          <a:xfrm>
            <a:off x="304800"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2018</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COURSES LISTED vs COURSES TAUGHT</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83365079"/>
              </p:ext>
            </p:extLst>
          </p:nvPr>
        </p:nvGraphicFramePr>
        <p:xfrm>
          <a:off x="304800" y="920111"/>
          <a:ext cx="8077200" cy="2168361"/>
        </p:xfrm>
        <a:graphic>
          <a:graphicData uri="http://schemas.openxmlformats.org/drawingml/2006/table">
            <a:tbl>
              <a:tblPr/>
              <a:tblGrid>
                <a:gridCol w="1550170">
                  <a:extLst>
                    <a:ext uri="{9D8B030D-6E8A-4147-A177-3AD203B41FA5}">
                      <a16:colId xmlns:a16="http://schemas.microsoft.com/office/drawing/2014/main" val="988385290"/>
                    </a:ext>
                  </a:extLst>
                </a:gridCol>
                <a:gridCol w="652703">
                  <a:extLst>
                    <a:ext uri="{9D8B030D-6E8A-4147-A177-3AD203B41FA5}">
                      <a16:colId xmlns:a16="http://schemas.microsoft.com/office/drawing/2014/main" val="906389255"/>
                    </a:ext>
                  </a:extLst>
                </a:gridCol>
                <a:gridCol w="652703">
                  <a:extLst>
                    <a:ext uri="{9D8B030D-6E8A-4147-A177-3AD203B41FA5}">
                      <a16:colId xmlns:a16="http://schemas.microsoft.com/office/drawing/2014/main" val="2469349985"/>
                    </a:ext>
                  </a:extLst>
                </a:gridCol>
                <a:gridCol w="652703">
                  <a:extLst>
                    <a:ext uri="{9D8B030D-6E8A-4147-A177-3AD203B41FA5}">
                      <a16:colId xmlns:a16="http://schemas.microsoft.com/office/drawing/2014/main" val="3084082948"/>
                    </a:ext>
                  </a:extLst>
                </a:gridCol>
                <a:gridCol w="652703">
                  <a:extLst>
                    <a:ext uri="{9D8B030D-6E8A-4147-A177-3AD203B41FA5}">
                      <a16:colId xmlns:a16="http://schemas.microsoft.com/office/drawing/2014/main" val="3411941930"/>
                    </a:ext>
                  </a:extLst>
                </a:gridCol>
                <a:gridCol w="652703">
                  <a:extLst>
                    <a:ext uri="{9D8B030D-6E8A-4147-A177-3AD203B41FA5}">
                      <a16:colId xmlns:a16="http://schemas.microsoft.com/office/drawing/2014/main" val="1731413799"/>
                    </a:ext>
                  </a:extLst>
                </a:gridCol>
                <a:gridCol w="652703">
                  <a:extLst>
                    <a:ext uri="{9D8B030D-6E8A-4147-A177-3AD203B41FA5}">
                      <a16:colId xmlns:a16="http://schemas.microsoft.com/office/drawing/2014/main" val="4159120184"/>
                    </a:ext>
                  </a:extLst>
                </a:gridCol>
                <a:gridCol w="652703">
                  <a:extLst>
                    <a:ext uri="{9D8B030D-6E8A-4147-A177-3AD203B41FA5}">
                      <a16:colId xmlns:a16="http://schemas.microsoft.com/office/drawing/2014/main" val="810662072"/>
                    </a:ext>
                  </a:extLst>
                </a:gridCol>
                <a:gridCol w="652703">
                  <a:extLst>
                    <a:ext uri="{9D8B030D-6E8A-4147-A177-3AD203B41FA5}">
                      <a16:colId xmlns:a16="http://schemas.microsoft.com/office/drawing/2014/main" val="1366000867"/>
                    </a:ext>
                  </a:extLst>
                </a:gridCol>
                <a:gridCol w="652703">
                  <a:extLst>
                    <a:ext uri="{9D8B030D-6E8A-4147-A177-3AD203B41FA5}">
                      <a16:colId xmlns:a16="http://schemas.microsoft.com/office/drawing/2014/main" val="4221831508"/>
                    </a:ext>
                  </a:extLst>
                </a:gridCol>
                <a:gridCol w="652703">
                  <a:extLst>
                    <a:ext uri="{9D8B030D-6E8A-4147-A177-3AD203B41FA5}">
                      <a16:colId xmlns:a16="http://schemas.microsoft.com/office/drawing/2014/main" val="3346042112"/>
                    </a:ext>
                  </a:extLst>
                </a:gridCol>
              </a:tblGrid>
              <a:tr h="298075">
                <a:tc gridSpan="11">
                  <a:txBody>
                    <a:bodyPr/>
                    <a:lstStyle/>
                    <a:p>
                      <a:pPr algn="l" fontAlgn="b"/>
                      <a:r>
                        <a:rPr lang="en-US" sz="1200" b="1" i="0" u="none" strike="noStrike" cap="all" baseline="0" dirty="0">
                          <a:solidFill>
                            <a:schemeClr val="bg1"/>
                          </a:solidFill>
                          <a:effectLst/>
                          <a:latin typeface="Calibri" panose="020F0502020204030204" pitchFamily="34" charset="0"/>
                        </a:rPr>
                        <a:t>Number undergraduate courses offered (and taught) on campus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chemeClr val="bg1">
                        <a:lumMod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04424981"/>
                  </a:ext>
                </a:extLst>
              </a:tr>
              <a:tr h="229614">
                <a:tc>
                  <a:txBody>
                    <a:bodyPr/>
                    <a:lstStyle/>
                    <a:p>
                      <a:pPr algn="l" fontAlgn="b"/>
                      <a:r>
                        <a:rPr lang="en-US" sz="1100" b="0" i="0" u="none" strike="noStrike" dirty="0">
                          <a:solidFill>
                            <a:schemeClr val="bg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lumMod val="50000"/>
                      </a:schemeClr>
                    </a:solidFill>
                  </a:tcPr>
                </a:tc>
                <a:tc gridSpan="2">
                  <a:txBody>
                    <a:bodyPr/>
                    <a:lstStyle/>
                    <a:p>
                      <a:pPr algn="ctr" fontAlgn="b"/>
                      <a:r>
                        <a:rPr lang="en-US" sz="1100" b="1" i="0" u="none" strike="noStrike" dirty="0">
                          <a:solidFill>
                            <a:schemeClr val="bg1"/>
                          </a:solidFill>
                          <a:effectLst/>
                          <a:latin typeface="Calibri" panose="020F0502020204030204" pitchFamily="34" charset="0"/>
                        </a:rPr>
                        <a:t>2014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Calibri" panose="020F0502020204030204" pitchFamily="34" charset="0"/>
                        </a:rPr>
                        <a:t>2015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Calibri" panose="020F0502020204030204" pitchFamily="34" charset="0"/>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Calibri" panose="020F0502020204030204" pitchFamily="34" charset="0"/>
                        </a:rPr>
                        <a:t>2017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Calibri" panose="020F0502020204030204" pitchFamily="34" charset="0"/>
                        </a:rPr>
                        <a:t>2018</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tc hMerge="1">
                  <a:txBody>
                    <a:bodyPr/>
                    <a:lstStyle/>
                    <a:p>
                      <a:endParaRPr lang="en-US"/>
                    </a:p>
                  </a:txBody>
                  <a:tcPr/>
                </a:tc>
                <a:extLst>
                  <a:ext uri="{0D108BD9-81ED-4DB2-BD59-A6C34878D82A}">
                    <a16:rowId xmlns:a16="http://schemas.microsoft.com/office/drawing/2014/main" val="177143745"/>
                  </a:ext>
                </a:extLst>
              </a:tr>
              <a:tr h="284526">
                <a:tc>
                  <a:txBody>
                    <a:bodyPr/>
                    <a:lstStyle/>
                    <a:p>
                      <a:pPr algn="l" fontAlgn="b"/>
                      <a:r>
                        <a:rPr lang="en-US" sz="1100" b="0" i="0" u="none" strike="noStrike" dirty="0">
                          <a:solidFill>
                            <a:schemeClr val="bg1"/>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US" sz="900" b="1" i="0" u="none" strike="noStrike" dirty="0">
                          <a:solidFill>
                            <a:schemeClr val="bg1"/>
                          </a:solidFill>
                          <a:effectLst/>
                          <a:latin typeface="Calibri" panose="020F0502020204030204" pitchFamily="34" charset="0"/>
                        </a:rPr>
                        <a:t>Listed</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900" b="1" i="0" u="none" strike="noStrike" dirty="0">
                          <a:solidFill>
                            <a:schemeClr val="bg1"/>
                          </a:solidFill>
                          <a:effectLst/>
                          <a:latin typeface="Calibri" panose="020F0502020204030204" pitchFamily="34" charset="0"/>
                        </a:rPr>
                        <a:t>Cancelled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900" b="1" i="0" u="none" strike="noStrike" dirty="0">
                          <a:solidFill>
                            <a:schemeClr val="bg1"/>
                          </a:solidFill>
                          <a:effectLst/>
                          <a:latin typeface="Calibri" panose="020F0502020204030204" pitchFamily="34" charset="0"/>
                        </a:rPr>
                        <a:t>Listed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900" b="1" i="0" u="none" strike="noStrike" dirty="0">
                          <a:solidFill>
                            <a:schemeClr val="bg1"/>
                          </a:solidFill>
                          <a:effectLst/>
                          <a:latin typeface="Calibri" panose="020F0502020204030204" pitchFamily="34" charset="0"/>
                        </a:rPr>
                        <a:t>Cancelled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900" b="1" i="0" u="none" strike="noStrike" dirty="0">
                          <a:solidFill>
                            <a:schemeClr val="bg1"/>
                          </a:solidFill>
                          <a:effectLst/>
                          <a:latin typeface="Calibri" panose="020F0502020204030204" pitchFamily="34" charset="0"/>
                        </a:rPr>
                        <a:t>Listed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900" b="1" i="0" u="none" strike="noStrike" dirty="0">
                          <a:solidFill>
                            <a:schemeClr val="bg1"/>
                          </a:solidFill>
                          <a:effectLst/>
                          <a:latin typeface="Calibri" panose="020F0502020204030204" pitchFamily="34" charset="0"/>
                        </a:rPr>
                        <a:t>Cancelled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900" b="1" i="0" u="none" strike="noStrike" dirty="0">
                          <a:solidFill>
                            <a:schemeClr val="bg1"/>
                          </a:solidFill>
                          <a:effectLst/>
                          <a:latin typeface="Calibri" panose="020F0502020204030204" pitchFamily="34" charset="0"/>
                        </a:rPr>
                        <a:t>Listed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900" b="1" i="0" u="none" strike="noStrike">
                          <a:solidFill>
                            <a:schemeClr val="bg1"/>
                          </a:solidFill>
                          <a:effectLst/>
                          <a:latin typeface="Calibri" panose="020F0502020204030204" pitchFamily="34" charset="0"/>
                        </a:rPr>
                        <a:t>Cancelled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900" b="1" i="0" u="none" strike="noStrike" dirty="0">
                          <a:solidFill>
                            <a:schemeClr val="bg1"/>
                          </a:solidFill>
                          <a:effectLst/>
                          <a:latin typeface="Calibri" panose="020F0502020204030204" pitchFamily="34" charset="0"/>
                        </a:rPr>
                        <a:t>Listed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5427"/>
                    </a:solidFill>
                  </a:tcPr>
                </a:tc>
                <a:tc>
                  <a:txBody>
                    <a:bodyPr/>
                    <a:lstStyle/>
                    <a:p>
                      <a:pPr algn="ctr" fontAlgn="b"/>
                      <a:r>
                        <a:rPr lang="en-US" sz="900" b="1" i="0" u="none" strike="noStrike" dirty="0">
                          <a:solidFill>
                            <a:schemeClr val="bg1"/>
                          </a:solidFill>
                          <a:effectLst/>
                          <a:latin typeface="Calibri" panose="020F0502020204030204" pitchFamily="34" charset="0"/>
                        </a:rPr>
                        <a:t>Cancelled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5427"/>
                    </a:solidFill>
                  </a:tcPr>
                </a:tc>
                <a:extLst>
                  <a:ext uri="{0D108BD9-81ED-4DB2-BD59-A6C34878D82A}">
                    <a16:rowId xmlns:a16="http://schemas.microsoft.com/office/drawing/2014/main" val="1648744083"/>
                  </a:ext>
                </a:extLst>
              </a:tr>
              <a:tr h="270977">
                <a:tc>
                  <a:txBody>
                    <a:bodyPr/>
                    <a:lstStyle/>
                    <a:p>
                      <a:pPr algn="r" fontAlgn="b"/>
                      <a:r>
                        <a:rPr lang="en-US" sz="1100" b="1" i="0" u="none" strike="noStrike" dirty="0">
                          <a:solidFill>
                            <a:schemeClr val="bg1"/>
                          </a:solidFill>
                          <a:effectLst/>
                          <a:latin typeface="Calibri" panose="020F0502020204030204" pitchFamily="34" charset="0"/>
                        </a:rPr>
                        <a:t>Block A</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US" sz="1100" b="0" i="0" u="none" strike="noStrike" dirty="0">
                          <a:solidFill>
                            <a:schemeClr val="bg1"/>
                          </a:solidFill>
                          <a:effectLst/>
                          <a:latin typeface="Calibri" panose="020F0502020204030204" pitchFamily="34" charset="0"/>
                        </a:rPr>
                        <a:t>23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15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a:solidFill>
                            <a:schemeClr val="bg1"/>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a:solidFill>
                            <a:schemeClr val="bg1"/>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a:solidFill>
                            <a:schemeClr val="bg1"/>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a:solidFill>
                            <a:schemeClr val="bg1"/>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tc>
                  <a:txBody>
                    <a:bodyPr/>
                    <a:lstStyle/>
                    <a:p>
                      <a:pPr algn="ctr" fontAlgn="b"/>
                      <a:r>
                        <a:rPr lang="en-US" sz="1100" b="0" i="0" u="none" strike="noStrike" dirty="0">
                          <a:solidFill>
                            <a:schemeClr val="bg1"/>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extLst>
                  <a:ext uri="{0D108BD9-81ED-4DB2-BD59-A6C34878D82A}">
                    <a16:rowId xmlns:a16="http://schemas.microsoft.com/office/drawing/2014/main" val="4185576208"/>
                  </a:ext>
                </a:extLst>
              </a:tr>
              <a:tr h="270977">
                <a:tc>
                  <a:txBody>
                    <a:bodyPr/>
                    <a:lstStyle/>
                    <a:p>
                      <a:pPr algn="r" fontAlgn="b"/>
                      <a:r>
                        <a:rPr lang="en-US" sz="1100" b="1" i="0" u="none" strike="noStrike" dirty="0">
                          <a:solidFill>
                            <a:schemeClr val="bg1"/>
                          </a:solidFill>
                          <a:effectLst/>
                          <a:latin typeface="Calibri" panose="020F0502020204030204" pitchFamily="34" charset="0"/>
                        </a:rPr>
                        <a:t>Block B</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US" sz="1100" b="0" i="0" u="none" strike="noStrike" dirty="0">
                          <a:solidFill>
                            <a:schemeClr val="bg1"/>
                          </a:solidFill>
                          <a:effectLst/>
                          <a:latin typeface="Calibri" panose="020F0502020204030204" pitchFamily="34" charset="0"/>
                        </a:rPr>
                        <a:t>20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a:solidFill>
                            <a:schemeClr val="bg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a:solidFill>
                            <a:schemeClr val="bg1"/>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a:solidFill>
                            <a:schemeClr val="bg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a:solidFill>
                            <a:schemeClr val="bg1"/>
                          </a:solidFill>
                          <a:effectLst/>
                          <a:latin typeface="Calibri" panose="020F0502020204030204" pitchFamily="34" charset="0"/>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tc>
                  <a:txBody>
                    <a:bodyPr/>
                    <a:lstStyle/>
                    <a:p>
                      <a:pPr algn="ctr" fontAlgn="b"/>
                      <a:r>
                        <a:rPr lang="en-US" sz="1100" b="0" i="0" u="none" strike="noStrike">
                          <a:solidFill>
                            <a:schemeClr val="bg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extLst>
                  <a:ext uri="{0D108BD9-81ED-4DB2-BD59-A6C34878D82A}">
                    <a16:rowId xmlns:a16="http://schemas.microsoft.com/office/drawing/2014/main" val="350270895"/>
                  </a:ext>
                </a:extLst>
              </a:tr>
              <a:tr h="555503">
                <a:tc>
                  <a:txBody>
                    <a:bodyPr/>
                    <a:lstStyle/>
                    <a:p>
                      <a:pPr algn="r" fontAlgn="b"/>
                      <a:r>
                        <a:rPr lang="en-US" sz="1100" b="1" i="0" u="none" strike="noStrike" dirty="0">
                          <a:solidFill>
                            <a:schemeClr val="bg1"/>
                          </a:solidFill>
                          <a:effectLst/>
                          <a:latin typeface="Calibri" panose="020F0502020204030204" pitchFamily="34" charset="0"/>
                        </a:rPr>
                        <a:t>Extended </a:t>
                      </a:r>
                      <a:r>
                        <a:rPr lang="en-US" sz="1100" b="1" i="0" u="none" strike="noStrike" dirty="0" smtClean="0">
                          <a:solidFill>
                            <a:schemeClr val="bg1"/>
                          </a:solidFill>
                          <a:effectLst/>
                          <a:latin typeface="Calibri" panose="020F0502020204030204" pitchFamily="34" charset="0"/>
                        </a:rPr>
                        <a:t>Session  </a:t>
                      </a:r>
                      <a:r>
                        <a:rPr lang="en-US" sz="1100" b="1" i="0" u="none" strike="noStrike" dirty="0">
                          <a:solidFill>
                            <a:schemeClr val="bg1"/>
                          </a:solidFill>
                          <a:effectLst/>
                          <a:latin typeface="Calibri" panose="020F0502020204030204" pitchFamily="34" charset="0"/>
                        </a:rPr>
                        <a:t>Block AB, Half Unit</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US" sz="1100" b="0" i="0" u="none" strike="noStrike" dirty="0">
                          <a:solidFill>
                            <a:schemeClr val="bg1"/>
                          </a:solidFill>
                          <a:effectLst/>
                          <a:latin typeface="Calibri" panose="020F0502020204030204" pitchFamily="34"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a:solidFill>
                            <a:schemeClr val="bg1"/>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a:solidFill>
                            <a:schemeClr val="bg1"/>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a:solidFill>
                            <a:schemeClr val="bg1"/>
                          </a:solidFill>
                          <a:effectLst/>
                          <a:latin typeface="Calibri" panose="020F0502020204030204" pitchFamily="34" charset="0"/>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a:solidFill>
                            <a:schemeClr val="bg1"/>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a:solidFill>
                            <a:schemeClr val="bg1"/>
                          </a:solidFill>
                          <a:effectLst/>
                          <a:latin typeface="Calibri" panose="020F0502020204030204" pitchFamily="34" charset="0"/>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a:solidFill>
                            <a:schemeClr val="bg1"/>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tc>
                  <a:txBody>
                    <a:bodyPr/>
                    <a:lstStyle/>
                    <a:p>
                      <a:pPr algn="ctr" fontAlgn="b"/>
                      <a:r>
                        <a:rPr lang="en-US" sz="1100" b="0" i="0" u="none" strike="noStrike" dirty="0">
                          <a:solidFill>
                            <a:schemeClr val="bg1"/>
                          </a:solidFill>
                          <a:effectLst/>
                          <a:latin typeface="Calibri" panose="020F0502020204030204" pitchFamily="34" charset="0"/>
                        </a:rPr>
                        <a:t>2</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5427"/>
                    </a:solidFill>
                  </a:tcPr>
                </a:tc>
                <a:extLst>
                  <a:ext uri="{0D108BD9-81ED-4DB2-BD59-A6C34878D82A}">
                    <a16:rowId xmlns:a16="http://schemas.microsoft.com/office/drawing/2014/main" val="1682093309"/>
                  </a:ext>
                </a:extLst>
              </a:tr>
              <a:tr h="258689">
                <a:tc>
                  <a:txBody>
                    <a:bodyPr/>
                    <a:lstStyle/>
                    <a:p>
                      <a:pPr algn="r" fontAlgn="b"/>
                      <a:r>
                        <a:rPr lang="en-US" sz="1100" b="1" i="0" u="none" strike="noStrike" dirty="0" smtClean="0">
                          <a:solidFill>
                            <a:schemeClr val="bg1"/>
                          </a:solidFill>
                          <a:effectLst/>
                          <a:latin typeface="Calibri" panose="020F0502020204030204" pitchFamily="34" charset="0"/>
                        </a:rPr>
                        <a:t>Total</a:t>
                      </a:r>
                      <a:endParaRPr lang="en-US" sz="1100" b="1" i="0" u="none" strike="noStrike" dirty="0">
                        <a:solidFill>
                          <a:schemeClr val="bg1"/>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50000"/>
                      </a:schemeClr>
                    </a:solidFill>
                  </a:tcPr>
                </a:tc>
                <a:tc>
                  <a:txBody>
                    <a:bodyPr/>
                    <a:lstStyle/>
                    <a:p>
                      <a:pPr algn="ctr" fontAlgn="b"/>
                      <a:r>
                        <a:rPr lang="en-US" sz="1100" b="0" i="0" u="none" strike="noStrike" dirty="0" smtClean="0">
                          <a:solidFill>
                            <a:schemeClr val="bg1"/>
                          </a:solidFill>
                          <a:effectLst/>
                          <a:latin typeface="Calibri" panose="020F0502020204030204" pitchFamily="34" charset="0"/>
                        </a:rPr>
                        <a:t>44</a:t>
                      </a:r>
                      <a:endParaRPr lang="en-US" sz="1100" b="0" i="0" u="none" strike="noStrike" dirty="0">
                        <a:solidFill>
                          <a:schemeClr val="bg1"/>
                        </a:solidFill>
                        <a:effectLst/>
                        <a:latin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smtClean="0">
                          <a:solidFill>
                            <a:schemeClr val="bg1"/>
                          </a:solidFill>
                          <a:effectLst/>
                          <a:latin typeface="Calibri" panose="020F0502020204030204" pitchFamily="34" charset="0"/>
                        </a:rPr>
                        <a:t>6</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9B2C"/>
                    </a:solidFill>
                  </a:tcPr>
                </a:tc>
                <a:tc>
                  <a:txBody>
                    <a:bodyPr/>
                    <a:lstStyle/>
                    <a:p>
                      <a:pPr algn="ctr" fontAlgn="b"/>
                      <a:r>
                        <a:rPr lang="en-US" sz="1100" b="0" i="0" u="none" strike="noStrike" dirty="0" smtClean="0">
                          <a:solidFill>
                            <a:schemeClr val="bg1"/>
                          </a:solidFill>
                          <a:effectLst/>
                          <a:latin typeface="Calibri" panose="020F0502020204030204" pitchFamily="34" charset="0"/>
                        </a:rPr>
                        <a:t>34</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smtClean="0">
                          <a:solidFill>
                            <a:schemeClr val="bg1"/>
                          </a:solidFill>
                          <a:effectLst/>
                          <a:latin typeface="Calibri" panose="020F0502020204030204" pitchFamily="34" charset="0"/>
                        </a:rPr>
                        <a:t>4</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4CEE2"/>
                    </a:solidFill>
                  </a:tcPr>
                </a:tc>
                <a:tc>
                  <a:txBody>
                    <a:bodyPr/>
                    <a:lstStyle/>
                    <a:p>
                      <a:pPr algn="ctr" fontAlgn="b"/>
                      <a:r>
                        <a:rPr lang="en-US" sz="1100" b="0" i="0" u="none" strike="noStrike" dirty="0" smtClean="0">
                          <a:solidFill>
                            <a:schemeClr val="bg1"/>
                          </a:solidFill>
                          <a:effectLst/>
                          <a:latin typeface="Calibri" panose="020F0502020204030204" pitchFamily="34" charset="0"/>
                        </a:rPr>
                        <a:t>33</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smtClean="0">
                          <a:solidFill>
                            <a:schemeClr val="bg1"/>
                          </a:solidFill>
                          <a:effectLst/>
                          <a:latin typeface="Calibri" panose="020F0502020204030204" pitchFamily="34" charset="0"/>
                        </a:rPr>
                        <a:t>11</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83317"/>
                    </a:solidFill>
                  </a:tcPr>
                </a:tc>
                <a:tc>
                  <a:txBody>
                    <a:bodyPr/>
                    <a:lstStyle/>
                    <a:p>
                      <a:pPr algn="ctr" fontAlgn="b"/>
                      <a:r>
                        <a:rPr lang="en-US" sz="1100" b="0" i="0" u="none" strike="noStrike" dirty="0" smtClean="0">
                          <a:solidFill>
                            <a:schemeClr val="bg1"/>
                          </a:solidFill>
                          <a:effectLst/>
                          <a:latin typeface="Calibri" panose="020F0502020204030204" pitchFamily="34" charset="0"/>
                        </a:rPr>
                        <a:t>31</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smtClean="0">
                          <a:solidFill>
                            <a:schemeClr val="bg1"/>
                          </a:solidFill>
                          <a:effectLst/>
                          <a:latin typeface="Calibri" panose="020F0502020204030204" pitchFamily="34" charset="0"/>
                        </a:rPr>
                        <a:t>11</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764AF"/>
                    </a:solidFill>
                  </a:tcPr>
                </a:tc>
                <a:tc>
                  <a:txBody>
                    <a:bodyPr/>
                    <a:lstStyle/>
                    <a:p>
                      <a:pPr algn="ctr" fontAlgn="b"/>
                      <a:r>
                        <a:rPr lang="en-US" sz="1100" b="0" i="0" u="none" strike="noStrike" dirty="0" smtClean="0">
                          <a:solidFill>
                            <a:schemeClr val="bg1"/>
                          </a:solidFill>
                          <a:effectLst/>
                          <a:latin typeface="Calibri" panose="020F0502020204030204" pitchFamily="34" charset="0"/>
                        </a:rPr>
                        <a:t>33</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5427"/>
                    </a:solidFill>
                  </a:tcPr>
                </a:tc>
                <a:tc>
                  <a:txBody>
                    <a:bodyPr/>
                    <a:lstStyle/>
                    <a:p>
                      <a:pPr algn="ctr" fontAlgn="b"/>
                      <a:r>
                        <a:rPr lang="en-US" sz="1100" b="0" i="0" u="none" strike="noStrike" dirty="0" smtClean="0">
                          <a:solidFill>
                            <a:schemeClr val="bg1"/>
                          </a:solidFill>
                          <a:effectLst/>
                          <a:latin typeface="Calibri" panose="020F0502020204030204" pitchFamily="34" charset="0"/>
                        </a:rPr>
                        <a:t>7</a:t>
                      </a:r>
                      <a:endParaRPr lang="en-US" sz="1100" b="0" i="0" u="none" strike="noStrike" dirty="0">
                        <a:solidFill>
                          <a:schemeClr val="bg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5427"/>
                    </a:solidFill>
                  </a:tcPr>
                </a:tc>
                <a:extLst>
                  <a:ext uri="{0D108BD9-81ED-4DB2-BD59-A6C34878D82A}">
                    <a16:rowId xmlns:a16="http://schemas.microsoft.com/office/drawing/2014/main" val="413886035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74886805"/>
              </p:ext>
            </p:extLst>
          </p:nvPr>
        </p:nvGraphicFramePr>
        <p:xfrm>
          <a:off x="304800" y="3997430"/>
          <a:ext cx="6680767" cy="2708741"/>
        </p:xfrm>
        <a:graphic>
          <a:graphicData uri="http://schemas.openxmlformats.org/drawingml/2006/table">
            <a:tbl>
              <a:tblPr>
                <a:tableStyleId>{5C22544A-7EE6-4342-B048-85BDC9FD1C3A}</a:tableStyleId>
              </a:tblPr>
              <a:tblGrid>
                <a:gridCol w="1672228">
                  <a:extLst>
                    <a:ext uri="{9D8B030D-6E8A-4147-A177-3AD203B41FA5}">
                      <a16:colId xmlns:a16="http://schemas.microsoft.com/office/drawing/2014/main" val="20000"/>
                    </a:ext>
                  </a:extLst>
                </a:gridCol>
                <a:gridCol w="1136084">
                  <a:extLst>
                    <a:ext uri="{9D8B030D-6E8A-4147-A177-3AD203B41FA5}">
                      <a16:colId xmlns:a16="http://schemas.microsoft.com/office/drawing/2014/main" val="20001"/>
                    </a:ext>
                  </a:extLst>
                </a:gridCol>
                <a:gridCol w="2113765">
                  <a:extLst>
                    <a:ext uri="{9D8B030D-6E8A-4147-A177-3AD203B41FA5}">
                      <a16:colId xmlns:a16="http://schemas.microsoft.com/office/drawing/2014/main" val="20002"/>
                    </a:ext>
                  </a:extLst>
                </a:gridCol>
                <a:gridCol w="850639">
                  <a:extLst>
                    <a:ext uri="{9D8B030D-6E8A-4147-A177-3AD203B41FA5}">
                      <a16:colId xmlns:a16="http://schemas.microsoft.com/office/drawing/2014/main" val="20003"/>
                    </a:ext>
                  </a:extLst>
                </a:gridCol>
                <a:gridCol w="227381">
                  <a:extLst>
                    <a:ext uri="{9D8B030D-6E8A-4147-A177-3AD203B41FA5}">
                      <a16:colId xmlns:a16="http://schemas.microsoft.com/office/drawing/2014/main" val="20004"/>
                    </a:ext>
                  </a:extLst>
                </a:gridCol>
                <a:gridCol w="680670">
                  <a:extLst>
                    <a:ext uri="{9D8B030D-6E8A-4147-A177-3AD203B41FA5}">
                      <a16:colId xmlns:a16="http://schemas.microsoft.com/office/drawing/2014/main" val="20005"/>
                    </a:ext>
                  </a:extLst>
                </a:gridCol>
              </a:tblGrid>
              <a:tr h="217526">
                <a:tc>
                  <a:txBody>
                    <a:bodyPr/>
                    <a:lstStyle/>
                    <a:p>
                      <a:pPr algn="l" fontAlgn="b"/>
                      <a:r>
                        <a:rPr lang="en-US" sz="800" u="none" strike="noStrike" dirty="0">
                          <a:effectLst/>
                          <a:latin typeface="Georgia" panose="02040502050405020303" pitchFamily="18" charset="0"/>
                        </a:rPr>
                        <a:t>Professors</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Course Department &amp; Course Number</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Course Title</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Course Country</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Units </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Final Enrollment</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0"/>
                  </a:ext>
                </a:extLst>
              </a:tr>
              <a:tr h="379913">
                <a:tc>
                  <a:txBody>
                    <a:bodyPr/>
                    <a:lstStyle/>
                    <a:p>
                      <a:pPr algn="l" fontAlgn="b"/>
                      <a:r>
                        <a:rPr lang="en-US" sz="800" b="0" i="0" u="none" strike="noStrike" dirty="0" smtClean="0">
                          <a:solidFill>
                            <a:srgbClr val="000000"/>
                          </a:solidFill>
                          <a:effectLst/>
                          <a:latin typeface="Georgia" panose="02040502050405020303" pitchFamily="18" charset="0"/>
                        </a:rPr>
                        <a:t>Gould, John &amp; Gould, Simona</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b="0" i="0" u="none" strike="noStrike" dirty="0" smtClean="0">
                          <a:solidFill>
                            <a:schemeClr val="dk1"/>
                          </a:solidFill>
                          <a:effectLst/>
                          <a:latin typeface="Georgia" panose="02040502050405020303" pitchFamily="18" charset="0"/>
                        </a:rPr>
                        <a:t>PS203</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b="0" i="0" u="none" strike="noStrike" dirty="0" smtClean="0">
                          <a:solidFill>
                            <a:srgbClr val="000000"/>
                          </a:solidFill>
                          <a:effectLst/>
                          <a:latin typeface="Georgia" panose="02040502050405020303" pitchFamily="18" charset="0"/>
                        </a:rPr>
                        <a:t>Central Europe's Great Post-Communist Journey, 1989 to the Present</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b="0" i="0" u="none" strike="noStrike" dirty="0" smtClean="0">
                          <a:solidFill>
                            <a:schemeClr val="dk1"/>
                          </a:solidFill>
                          <a:effectLst/>
                          <a:latin typeface="Georgia" panose="02040502050405020303" pitchFamily="18" charset="0"/>
                        </a:rPr>
                        <a:t>Slovakia,</a:t>
                      </a:r>
                      <a:r>
                        <a:rPr lang="en-US" sz="800" b="0" i="0" u="none" strike="noStrike" baseline="0" dirty="0" smtClean="0">
                          <a:solidFill>
                            <a:schemeClr val="dk1"/>
                          </a:solidFill>
                          <a:effectLst/>
                          <a:latin typeface="Georgia" panose="02040502050405020303" pitchFamily="18" charset="0"/>
                        </a:rPr>
                        <a:t> Czech Republic, Poland, Hungary </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a:solidFill>
                            <a:schemeClr val="dk1"/>
                          </a:solidFill>
                          <a:effectLst/>
                          <a:latin typeface="Georgia" panose="02040502050405020303" pitchFamily="18" charset="0"/>
                        </a:rPr>
                        <a:t>1</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smtClean="0">
                          <a:solidFill>
                            <a:schemeClr val="dk1"/>
                          </a:solidFill>
                          <a:effectLst/>
                          <a:latin typeface="Georgia" panose="02040502050405020303" pitchFamily="18" charset="0"/>
                        </a:rPr>
                        <a:t>15</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1"/>
                  </a:ext>
                </a:extLst>
              </a:tr>
              <a:tr h="217526">
                <a:tc>
                  <a:txBody>
                    <a:bodyPr/>
                    <a:lstStyle/>
                    <a:p>
                      <a:pPr algn="l" fontAlgn="b"/>
                      <a:r>
                        <a:rPr lang="en-US" sz="800" u="none" strike="noStrike" dirty="0">
                          <a:effectLst/>
                          <a:latin typeface="Georgia" panose="02040502050405020303" pitchFamily="18" charset="0"/>
                        </a:rPr>
                        <a:t>Hayward, Steven &amp; Carlstrom, Katherine</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EN 225/EN 401</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Introduction to Shakespeare: Shakespeare &amp; London</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England</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a:effectLst/>
                          <a:latin typeface="Georgia" panose="02040502050405020303" pitchFamily="18" charset="0"/>
                        </a:rPr>
                        <a:t>1</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a:solidFill>
                            <a:schemeClr val="dk1"/>
                          </a:solidFill>
                          <a:effectLst/>
                          <a:latin typeface="Georgia" panose="02040502050405020303" pitchFamily="18" charset="0"/>
                        </a:rPr>
                        <a:t>8</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2"/>
                  </a:ext>
                </a:extLst>
              </a:tr>
              <a:tr h="299158">
                <a:tc>
                  <a:txBody>
                    <a:bodyPr/>
                    <a:lstStyle/>
                    <a:p>
                      <a:pPr algn="l" fontAlgn="b"/>
                      <a:r>
                        <a:rPr lang="en-US" sz="800" u="none" strike="noStrike" dirty="0">
                          <a:effectLst/>
                          <a:latin typeface="Georgia" panose="02040502050405020303" pitchFamily="18" charset="0"/>
                        </a:rPr>
                        <a:t>Lewis, Heidi &amp; Asbury, Dana</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FG214</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Hidden Spaces, Hidden Narratives: Intersectionality Studies in Berlin</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Germany</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a:effectLst/>
                          <a:latin typeface="Georgia" panose="02040502050405020303" pitchFamily="18" charset="0"/>
                        </a:rPr>
                        <a:t>1</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smtClean="0">
                          <a:solidFill>
                            <a:schemeClr val="dk1"/>
                          </a:solidFill>
                          <a:effectLst/>
                          <a:latin typeface="Georgia" panose="02040502050405020303" pitchFamily="18" charset="0"/>
                        </a:rPr>
                        <a:t>12</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4"/>
                  </a:ext>
                </a:extLst>
              </a:tr>
              <a:tr h="218577">
                <a:tc>
                  <a:txBody>
                    <a:bodyPr/>
                    <a:lstStyle/>
                    <a:p>
                      <a:pPr algn="l" fontAlgn="b"/>
                      <a:r>
                        <a:rPr lang="en-US" sz="800" u="none" strike="noStrike" dirty="0">
                          <a:effectLst/>
                          <a:latin typeface="Georgia" panose="02040502050405020303" pitchFamily="18" charset="0"/>
                        </a:rPr>
                        <a:t>Sarchett, Barry &amp; Hughes, Lisa</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CO220/CL222/HY200</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The World of Odysseus: History &amp; Myth</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Greece</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a:effectLst/>
                          <a:latin typeface="Georgia" panose="02040502050405020303" pitchFamily="18" charset="0"/>
                        </a:rPr>
                        <a:t>1</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smtClean="0">
                          <a:effectLst/>
                          <a:latin typeface="Georgia" panose="02040502050405020303" pitchFamily="18" charset="0"/>
                        </a:rPr>
                        <a:t>16</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5"/>
                  </a:ext>
                </a:extLst>
              </a:tr>
              <a:tr h="112333">
                <a:tc>
                  <a:txBody>
                    <a:bodyPr/>
                    <a:lstStyle/>
                    <a:p>
                      <a:pPr algn="l" fontAlgn="b"/>
                      <a:r>
                        <a:rPr lang="en-US" sz="800" u="none" strike="noStrike" dirty="0">
                          <a:effectLst/>
                          <a:latin typeface="Georgia" panose="02040502050405020303" pitchFamily="18" charset="0"/>
                        </a:rPr>
                        <a:t>Macy, Elizabeth &amp; Lasmawan, I.</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MU222/AN222</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The Arts &amp; Culture of Bali</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Indonesia</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a:effectLst/>
                          <a:latin typeface="Georgia" panose="02040502050405020303" pitchFamily="18" charset="0"/>
                        </a:rPr>
                        <a:t>1</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smtClean="0">
                          <a:solidFill>
                            <a:schemeClr val="dk1"/>
                          </a:solidFill>
                          <a:effectLst/>
                          <a:latin typeface="Georgia" panose="02040502050405020303" pitchFamily="18" charset="0"/>
                        </a:rPr>
                        <a:t>12</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6"/>
                  </a:ext>
                </a:extLst>
              </a:tr>
              <a:tr h="217526">
                <a:tc>
                  <a:txBody>
                    <a:bodyPr/>
                    <a:lstStyle/>
                    <a:p>
                      <a:pPr algn="l" fontAlgn="b"/>
                      <a:r>
                        <a:rPr lang="en-US" sz="800" u="none" strike="noStrike" dirty="0">
                          <a:effectLst/>
                          <a:latin typeface="Georgia" panose="02040502050405020303" pitchFamily="18" charset="0"/>
                        </a:rPr>
                        <a:t>Thakur, </a:t>
                      </a:r>
                      <a:r>
                        <a:rPr lang="en-US" sz="800" u="none" strike="noStrike" dirty="0" err="1">
                          <a:effectLst/>
                          <a:latin typeface="Georgia" panose="02040502050405020303" pitchFamily="18" charset="0"/>
                        </a:rPr>
                        <a:t>Sanjaya</a:t>
                      </a:r>
                      <a:r>
                        <a:rPr lang="en-US" sz="800" u="none" strike="noStrike" dirty="0">
                          <a:effectLst/>
                          <a:latin typeface="Georgia" panose="02040502050405020303" pitchFamily="18" charset="0"/>
                        </a:rPr>
                        <a:t> &amp; Buxton, Richard</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CL322/AH200/CO220/HY200</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Rome, Naples, Sicily: Crossroads of the Ancient Mediterranean</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Italy</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a:effectLst/>
                          <a:latin typeface="Georgia" panose="02040502050405020303" pitchFamily="18" charset="0"/>
                        </a:rPr>
                        <a:t>1.5</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smtClean="0">
                          <a:effectLst/>
                          <a:latin typeface="Georgia" panose="02040502050405020303" pitchFamily="18" charset="0"/>
                        </a:rPr>
                        <a:t>16</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8"/>
                  </a:ext>
                </a:extLst>
              </a:tr>
              <a:tr h="299158">
                <a:tc>
                  <a:txBody>
                    <a:bodyPr/>
                    <a:lstStyle/>
                    <a:p>
                      <a:pPr algn="l" fontAlgn="b"/>
                      <a:r>
                        <a:rPr lang="en-US" sz="800" u="none" strike="noStrike" dirty="0">
                          <a:effectLst/>
                          <a:latin typeface="Georgia" panose="02040502050405020303" pitchFamily="18" charset="0"/>
                        </a:rPr>
                        <a:t>Coburn, Broughton &amp; Kummel, Miroslav</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EV120</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Himalayan Odyssey: Environment, Culture, &amp; Change in Nepal</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Nepal</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smtClean="0">
                          <a:solidFill>
                            <a:srgbClr val="000000"/>
                          </a:solidFill>
                          <a:effectLst/>
                          <a:latin typeface="Georgia" panose="02040502050405020303" pitchFamily="18" charset="0"/>
                        </a:rPr>
                        <a:t>1</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b="0" i="0" u="none" strike="noStrike" dirty="0" smtClean="0">
                          <a:solidFill>
                            <a:schemeClr val="dk1"/>
                          </a:solidFill>
                          <a:effectLst/>
                          <a:latin typeface="Georgia" panose="02040502050405020303" pitchFamily="18" charset="0"/>
                        </a:rPr>
                        <a:t>15</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09"/>
                  </a:ext>
                </a:extLst>
              </a:tr>
              <a:tr h="217526">
                <a:tc>
                  <a:txBody>
                    <a:bodyPr/>
                    <a:lstStyle/>
                    <a:p>
                      <a:pPr algn="l" fontAlgn="b"/>
                      <a:r>
                        <a:rPr lang="en-US" sz="800" u="none" strike="noStrike" dirty="0">
                          <a:effectLst/>
                          <a:latin typeface="Georgia" panose="02040502050405020303" pitchFamily="18" charset="0"/>
                        </a:rPr>
                        <a:t>Ruiz, Carrie &amp; </a:t>
                      </a:r>
                      <a:r>
                        <a:rPr lang="en-US" sz="800" u="none" strike="noStrike" dirty="0" err="1">
                          <a:effectLst/>
                          <a:latin typeface="Georgia" panose="02040502050405020303" pitchFamily="18" charset="0"/>
                        </a:rPr>
                        <a:t>Ciam</a:t>
                      </a:r>
                      <a:r>
                        <a:rPr lang="en-US" sz="800" u="none" strike="noStrike" dirty="0">
                          <a:effectLst/>
                          <a:latin typeface="Georgia" panose="02040502050405020303" pitchFamily="18" charset="0"/>
                        </a:rPr>
                        <a:t>, </a:t>
                      </a:r>
                      <a:r>
                        <a:rPr lang="en-US" sz="800" u="none" strike="noStrike" dirty="0" err="1">
                          <a:effectLst/>
                          <a:latin typeface="Georgia" panose="02040502050405020303" pitchFamily="18" charset="0"/>
                        </a:rPr>
                        <a:t>Ciam</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SP111, SP211, SP305, SP306</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Elementary/ Intermediate/Advanced</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Spain</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a:effectLst/>
                          <a:latin typeface="Georgia" panose="02040502050405020303" pitchFamily="18" charset="0"/>
                        </a:rPr>
                        <a:t>2</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smtClean="0">
                          <a:effectLst/>
                          <a:latin typeface="Georgia" panose="02040502050405020303" pitchFamily="18" charset="0"/>
                        </a:rPr>
                        <a:t>34</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11"/>
                  </a:ext>
                </a:extLst>
              </a:tr>
              <a:tr h="217526">
                <a:tc>
                  <a:txBody>
                    <a:bodyPr/>
                    <a:lstStyle/>
                    <a:p>
                      <a:pPr algn="l" fontAlgn="b"/>
                      <a:r>
                        <a:rPr lang="en-US" sz="800" u="none" strike="noStrike">
                          <a:effectLst/>
                          <a:latin typeface="Georgia" panose="02040502050405020303" pitchFamily="18" charset="0"/>
                        </a:rPr>
                        <a:t>Riker, John &amp; Dobson, Marcia</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PH263/CO200</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dirty="0">
                          <a:effectLst/>
                          <a:latin typeface="Georgia" panose="02040502050405020303" pitchFamily="18" charset="0"/>
                        </a:rPr>
                        <a:t>Contemporary Psychoanalysis: Theory and Practice</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r>
                        <a:rPr lang="en-US" sz="800" u="none" strike="noStrike">
                          <a:effectLst/>
                          <a:latin typeface="Georgia" panose="02040502050405020303" pitchFamily="18" charset="0"/>
                        </a:rPr>
                        <a:t>USA: Chicago</a:t>
                      </a:r>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a:effectLst/>
                          <a:latin typeface="Georgia" panose="02040502050405020303" pitchFamily="18" charset="0"/>
                        </a:rPr>
                        <a:t>1</a:t>
                      </a:r>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smtClean="0">
                          <a:effectLst/>
                          <a:latin typeface="Georgia" panose="02040502050405020303" pitchFamily="18" charset="0"/>
                        </a:rPr>
                        <a:t>15</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12"/>
                  </a:ext>
                </a:extLst>
              </a:tr>
              <a:tr h="112333">
                <a:tc>
                  <a:txBody>
                    <a:bodyPr/>
                    <a:lstStyle/>
                    <a:p>
                      <a:pPr algn="l" fontAlgn="b"/>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endParaRPr lang="en-US" sz="800" b="0" i="0" u="none" strike="noStrike" dirty="0">
                        <a:solidFill>
                          <a:srgbClr val="000000"/>
                        </a:solidFill>
                        <a:effectLst/>
                        <a:latin typeface="Georgia" panose="02040502050405020303" pitchFamily="18" charset="0"/>
                      </a:endParaRPr>
                    </a:p>
                  </a:txBody>
                  <a:tcPr marL="6985" marR="6985" marT="6985" marB="0" anchor="b"/>
                </a:tc>
                <a:tc>
                  <a:txBody>
                    <a:bodyPr/>
                    <a:lstStyle/>
                    <a:p>
                      <a:pPr algn="l" fontAlgn="b"/>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l" fontAlgn="b"/>
                      <a:endParaRPr lang="en-US" sz="800" b="0" i="0" u="none" strike="noStrike">
                        <a:solidFill>
                          <a:srgbClr val="000000"/>
                        </a:solidFill>
                        <a:effectLst/>
                        <a:latin typeface="Georgia" panose="02040502050405020303" pitchFamily="18" charset="0"/>
                      </a:endParaRPr>
                    </a:p>
                  </a:txBody>
                  <a:tcPr marL="6985" marR="6985" marT="6985" marB="0" anchor="b"/>
                </a:tc>
                <a:tc>
                  <a:txBody>
                    <a:bodyPr/>
                    <a:lstStyle/>
                    <a:p>
                      <a:pPr algn="r" fontAlgn="b"/>
                      <a:r>
                        <a:rPr lang="en-US" sz="800" u="none" strike="noStrike" dirty="0" smtClean="0">
                          <a:effectLst/>
                          <a:latin typeface="Georgia" panose="02040502050405020303" pitchFamily="18" charset="0"/>
                        </a:rPr>
                        <a:t>143</a:t>
                      </a:r>
                      <a:endParaRPr lang="en-US" sz="800" b="0" i="0" u="none" strike="noStrike" dirty="0">
                        <a:solidFill>
                          <a:srgbClr val="000000"/>
                        </a:solidFill>
                        <a:effectLst/>
                        <a:latin typeface="Georgia" panose="02040502050405020303" pitchFamily="18" charset="0"/>
                      </a:endParaRPr>
                    </a:p>
                  </a:txBody>
                  <a:tcPr marL="6985" marR="6985" marT="6985" marB="0" anchor="b"/>
                </a:tc>
                <a:extLst>
                  <a:ext uri="{0D108BD9-81ED-4DB2-BD59-A6C34878D82A}">
                    <a16:rowId xmlns:a16="http://schemas.microsoft.com/office/drawing/2014/main" val="10014"/>
                  </a:ext>
                </a:extLst>
              </a:tr>
            </a:tbl>
          </a:graphicData>
        </a:graphic>
      </p:graphicFrame>
      <p:sp>
        <p:nvSpPr>
          <p:cNvPr id="12" name="Content Placeholder 7"/>
          <p:cNvSpPr txBox="1">
            <a:spLocks/>
          </p:cNvSpPr>
          <p:nvPr/>
        </p:nvSpPr>
        <p:spPr>
          <a:xfrm>
            <a:off x="228600" y="3298974"/>
            <a:ext cx="6850542" cy="109259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200" b="1" u="sng" cap="all" dirty="0" smtClean="0">
                <a:solidFill>
                  <a:prstClr val="black"/>
                </a:solidFill>
                <a:latin typeface="Georgia" panose="02040502050405020303" pitchFamily="18" charset="0"/>
                <a:ea typeface="Verdana" panose="020B0604030504040204" pitchFamily="34" charset="0"/>
                <a:cs typeface="Verdana" panose="020B0604030504040204" pitchFamily="34" charset="0"/>
              </a:rPr>
              <a:t>Off-campus courses offered/listed: </a:t>
            </a:r>
            <a:endParaRPr lang="en-US" sz="1200" b="1" u="sng" cap="all" dirty="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285750" lvl="2" indent="-285750"/>
            <a:r>
              <a:rPr lang="en-US" sz="12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Ten courses approved; one canceled (Israel due to security issues), nine </a:t>
            </a:r>
            <a:r>
              <a:rPr lang="en-US" sz="1200" dirty="0">
                <a:solidFill>
                  <a:prstClr val="black"/>
                </a:solidFill>
                <a:latin typeface="Georgia" panose="02040502050405020303" pitchFamily="18" charset="0"/>
                <a:ea typeface="Verdana" panose="020B0604030504040204" pitchFamily="34" charset="0"/>
                <a:cs typeface="Verdana" panose="020B0604030504040204" pitchFamily="34" charset="0"/>
              </a:rPr>
              <a:t>taught</a:t>
            </a:r>
          </a:p>
          <a:p>
            <a:pPr marL="285750" lvl="2" indent="-285750"/>
            <a:r>
              <a:rPr lang="en-US" sz="12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Eight of nine </a:t>
            </a:r>
            <a:r>
              <a:rPr lang="en-US" sz="1200" dirty="0">
                <a:solidFill>
                  <a:prstClr val="black"/>
                </a:solidFill>
                <a:latin typeface="Georgia" panose="02040502050405020303" pitchFamily="18" charset="0"/>
                <a:ea typeface="Verdana" panose="020B0604030504040204" pitchFamily="34" charset="0"/>
                <a:cs typeface="Verdana" panose="020B0604030504040204" pitchFamily="34" charset="0"/>
              </a:rPr>
              <a:t>were international (all but Chicago</a:t>
            </a:r>
            <a:r>
              <a:rPr lang="en-US" sz="12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a:t>
            </a:r>
            <a:endParaRPr lang="en-US" sz="1200" dirty="0">
              <a:solidFill>
                <a:prstClr val="black"/>
              </a:solidFill>
              <a:latin typeface="Georgia" panose="02040502050405020303" pitchFamily="18"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554225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10" name="Rectangle 9"/>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Content Placeholder 7"/>
          <p:cNvSpPr txBox="1">
            <a:spLocks/>
          </p:cNvSpPr>
          <p:nvPr/>
        </p:nvSpPr>
        <p:spPr>
          <a:xfrm>
            <a:off x="152400" y="5638800"/>
            <a:ext cx="6577693" cy="120468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200" b="1" u="sng" cap="all" dirty="0" smtClean="0">
                <a:latin typeface="Georgia" panose="02040502050405020303" pitchFamily="18" charset="0"/>
                <a:ea typeface="Verdana" panose="020B0604030504040204" pitchFamily="34" charset="0"/>
                <a:cs typeface="Verdana" panose="020B0604030504040204" pitchFamily="34" charset="0"/>
              </a:rPr>
              <a:t>POINTS OF CONSIDERATION</a:t>
            </a:r>
          </a:p>
          <a:p>
            <a:pPr marL="285750" lvl="2" indent="-285750"/>
            <a:r>
              <a:rPr lang="en-US" sz="1200" dirty="0">
                <a:latin typeface="Georgia" panose="02040502050405020303" pitchFamily="18" charset="0"/>
                <a:ea typeface="Verdana" panose="020B0604030504040204" pitchFamily="34" charset="0"/>
                <a:cs typeface="Verdana" panose="020B0604030504040204" pitchFamily="34" charset="0"/>
              </a:rPr>
              <a:t>3</a:t>
            </a:r>
            <a:r>
              <a:rPr lang="en-US" sz="1200" dirty="0" smtClean="0">
                <a:latin typeface="Georgia" panose="02040502050405020303" pitchFamily="18" charset="0"/>
                <a:ea typeface="Verdana" panose="020B0604030504040204" pitchFamily="34" charset="0"/>
                <a:cs typeface="Verdana" panose="020B0604030504040204" pitchFamily="34" charset="0"/>
              </a:rPr>
              <a:t>% decrease in Wild Card usage</a:t>
            </a:r>
          </a:p>
          <a:p>
            <a:pPr marL="285750" lvl="2" indent="-285750"/>
            <a:r>
              <a:rPr lang="en-US" sz="1200" dirty="0" smtClean="0">
                <a:latin typeface="Georgia" panose="02040502050405020303" pitchFamily="18" charset="0"/>
                <a:ea typeface="Verdana" panose="020B0604030504040204" pitchFamily="34" charset="0"/>
                <a:cs typeface="Verdana" panose="020B0604030504040204" pitchFamily="34" charset="0"/>
              </a:rPr>
              <a:t>Consistent with 2017, 36% of graduating seniors did </a:t>
            </a:r>
            <a:r>
              <a:rPr lang="en-US" sz="1200" b="1" u="sng" dirty="0" smtClean="0">
                <a:latin typeface="Georgia" panose="02040502050405020303" pitchFamily="18" charset="0"/>
                <a:ea typeface="Verdana" panose="020B0604030504040204" pitchFamily="34" charset="0"/>
                <a:cs typeface="Verdana" panose="020B0604030504040204" pitchFamily="34" charset="0"/>
              </a:rPr>
              <a:t>not</a:t>
            </a:r>
            <a:r>
              <a:rPr lang="en-US" sz="1200" dirty="0" smtClean="0">
                <a:latin typeface="Georgia" panose="02040502050405020303" pitchFamily="18" charset="0"/>
                <a:ea typeface="Verdana" panose="020B0604030504040204" pitchFamily="34" charset="0"/>
                <a:cs typeface="Verdana" panose="020B0604030504040204" pitchFamily="34" charset="0"/>
              </a:rPr>
              <a:t> use their Wild Card  </a:t>
            </a:r>
          </a:p>
          <a:p>
            <a:pPr marL="0" lvl="2" indent="0">
              <a:buNone/>
            </a:pPr>
            <a:endParaRPr lang="en-US" sz="1200" dirty="0">
              <a:latin typeface="Georgia" panose="02040502050405020303" pitchFamily="18" charset="0"/>
              <a:ea typeface="Verdana" panose="020B0604030504040204" pitchFamily="34" charset="0"/>
              <a:cs typeface="Verdana" panose="020B0604030504040204" pitchFamily="34" charset="0"/>
            </a:endParaRPr>
          </a:p>
          <a:p>
            <a:pPr marL="0" lvl="2" indent="0">
              <a:buNone/>
            </a:pPr>
            <a:endParaRPr lang="en-US" sz="1200" dirty="0" smtClean="0">
              <a:latin typeface="Georgia" panose="02040502050405020303" pitchFamily="18" charset="0"/>
              <a:ea typeface="Verdana" panose="020B0604030504040204" pitchFamily="34" charset="0"/>
              <a:cs typeface="Verdana" panose="020B0604030504040204" pitchFamily="34" charset="0"/>
            </a:endParaRPr>
          </a:p>
        </p:txBody>
      </p:sp>
      <p:sp>
        <p:nvSpPr>
          <p:cNvPr id="14" name="Text Placeholder 1"/>
          <p:cNvSpPr txBox="1">
            <a:spLocks/>
          </p:cNvSpPr>
          <p:nvPr/>
        </p:nvSpPr>
        <p:spPr bwMode="auto">
          <a:xfrm>
            <a:off x="304800"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2018</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WILD CARD USAGE</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1828061484"/>
              </p:ext>
            </p:extLst>
          </p:nvPr>
        </p:nvGraphicFramePr>
        <p:xfrm>
          <a:off x="1736725" y="3886200"/>
          <a:ext cx="5213350" cy="1654175"/>
        </p:xfrm>
        <a:graphic>
          <a:graphicData uri="http://schemas.openxmlformats.org/presentationml/2006/ole">
            <mc:AlternateContent xmlns:mc="http://schemas.openxmlformats.org/markup-compatibility/2006">
              <mc:Choice xmlns:v="urn:schemas-microsoft-com:vml" Requires="v">
                <p:oleObj spid="_x0000_s6325" name="Worksheet" r:id="rId4" imgW="4428993" imgH="1390664" progId="Excel.Sheet.12">
                  <p:embed/>
                </p:oleObj>
              </mc:Choice>
              <mc:Fallback>
                <p:oleObj name="Worksheet" r:id="rId4" imgW="4428993" imgH="1390664" progId="Excel.Sheet.12">
                  <p:embed/>
                  <p:pic>
                    <p:nvPicPr>
                      <p:cNvPr id="0" name=""/>
                      <p:cNvPicPr/>
                      <p:nvPr/>
                    </p:nvPicPr>
                    <p:blipFill>
                      <a:blip r:embed="rId5"/>
                      <a:stretch>
                        <a:fillRect/>
                      </a:stretch>
                    </p:blipFill>
                    <p:spPr>
                      <a:xfrm>
                        <a:off x="1736725" y="3886200"/>
                        <a:ext cx="5213350" cy="1654175"/>
                      </a:xfrm>
                      <a:prstGeom prst="rect">
                        <a:avLst/>
                      </a:prstGeom>
                    </p:spPr>
                  </p:pic>
                </p:oleObj>
              </mc:Fallback>
            </mc:AlternateContent>
          </a:graphicData>
        </a:graphic>
      </p:graphicFrame>
      <p:pic>
        <p:nvPicPr>
          <p:cNvPr id="4" name="Picture 3"/>
          <p:cNvPicPr>
            <a:picLocks noChangeAspect="1"/>
          </p:cNvPicPr>
          <p:nvPr/>
        </p:nvPicPr>
        <p:blipFill>
          <a:blip r:embed="rId6"/>
          <a:stretch>
            <a:fillRect/>
          </a:stretch>
        </p:blipFill>
        <p:spPr>
          <a:xfrm>
            <a:off x="1736725" y="838200"/>
            <a:ext cx="5213350" cy="3007275"/>
          </a:xfrm>
          <a:prstGeom prst="rect">
            <a:avLst/>
          </a:prstGeom>
        </p:spPr>
      </p:pic>
    </p:spTree>
    <p:extLst>
      <p:ext uri="{BB962C8B-B14F-4D97-AF65-F5344CB8AC3E}">
        <p14:creationId xmlns:p14="http://schemas.microsoft.com/office/powerpoint/2010/main" val="2237651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10" name="Rectangle 9"/>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4" name="Text Placeholder 1"/>
          <p:cNvSpPr txBox="1">
            <a:spLocks/>
          </p:cNvSpPr>
          <p:nvPr/>
        </p:nvSpPr>
        <p:spPr bwMode="auto">
          <a:xfrm>
            <a:off x="304800"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2017</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PRE-COLLEGE ENROLLMENT</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sp>
        <p:nvSpPr>
          <p:cNvPr id="16" name="Content Placeholder 7"/>
          <p:cNvSpPr txBox="1">
            <a:spLocks/>
          </p:cNvSpPr>
          <p:nvPr/>
        </p:nvSpPr>
        <p:spPr>
          <a:xfrm>
            <a:off x="152400" y="923332"/>
            <a:ext cx="4824410" cy="33438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400" b="1" u="sng" cap="all" dirty="0">
                <a:latin typeface="Georgia" panose="02040502050405020303" pitchFamily="18" charset="0"/>
                <a:ea typeface="Verdana" panose="020B0604030504040204" pitchFamily="34" charset="0"/>
                <a:cs typeface="Verdana" panose="020B0604030504040204" pitchFamily="34" charset="0"/>
              </a:rPr>
              <a:t>Highlights</a:t>
            </a:r>
          </a:p>
          <a:p>
            <a:pPr marL="285750" lvl="2" indent="-285750"/>
            <a:r>
              <a:rPr lang="en-US" sz="1200" dirty="0">
                <a:latin typeface="Georgia" panose="02040502050405020303" pitchFamily="18" charset="0"/>
                <a:ea typeface="Verdana" panose="020B0604030504040204" pitchFamily="34" charset="0"/>
                <a:cs typeface="Verdana" panose="020B0604030504040204" pitchFamily="34" charset="0"/>
              </a:rPr>
              <a:t>48 Students Enrolled in Pre-College 2018</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14 </a:t>
            </a:r>
            <a:r>
              <a:rPr lang="en-US" sz="1200" dirty="0">
                <a:latin typeface="Georgia" panose="02040502050405020303" pitchFamily="18" charset="0"/>
                <a:ea typeface="Verdana" panose="020B0604030504040204" pitchFamily="34" charset="0"/>
                <a:cs typeface="Verdana" panose="020B0604030504040204" pitchFamily="34" charset="0"/>
              </a:rPr>
              <a:t>States</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3 Countries</a:t>
            </a:r>
          </a:p>
          <a:p>
            <a:pPr marL="285750" lvl="2" indent="-285750"/>
            <a:r>
              <a:rPr lang="en-US" sz="1200" dirty="0" smtClean="0">
                <a:latin typeface="Georgia" panose="02040502050405020303" pitchFamily="18" charset="0"/>
                <a:ea typeface="Verdana" panose="020B0604030504040204" pitchFamily="34" charset="0"/>
                <a:cs typeface="Verdana" panose="020B0604030504040204" pitchFamily="34" charset="0"/>
              </a:rPr>
              <a:t>Top </a:t>
            </a:r>
            <a:r>
              <a:rPr lang="en-US" sz="1200" dirty="0">
                <a:latin typeface="Georgia" panose="02040502050405020303" pitchFamily="18" charset="0"/>
                <a:ea typeface="Verdana" panose="020B0604030504040204" pitchFamily="34" charset="0"/>
                <a:cs typeface="Verdana" panose="020B0604030504040204" pitchFamily="34" charset="0"/>
              </a:rPr>
              <a:t>Enrolled States</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17 </a:t>
            </a:r>
            <a:r>
              <a:rPr lang="en-US" sz="1200" dirty="0">
                <a:latin typeface="Georgia" panose="02040502050405020303" pitchFamily="18" charset="0"/>
                <a:ea typeface="Verdana" panose="020B0604030504040204" pitchFamily="34" charset="0"/>
                <a:cs typeface="Verdana" panose="020B0604030504040204" pitchFamily="34" charset="0"/>
              </a:rPr>
              <a:t>CO</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6 </a:t>
            </a:r>
            <a:r>
              <a:rPr lang="en-US" sz="1200" dirty="0">
                <a:latin typeface="Georgia" panose="02040502050405020303" pitchFamily="18" charset="0"/>
                <a:ea typeface="Verdana" panose="020B0604030504040204" pitchFamily="34" charset="0"/>
                <a:cs typeface="Verdana" panose="020B0604030504040204" pitchFamily="34" charset="0"/>
              </a:rPr>
              <a:t>IL</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3 </a:t>
            </a:r>
            <a:r>
              <a:rPr lang="en-US" sz="1200" dirty="0">
                <a:latin typeface="Georgia" panose="02040502050405020303" pitchFamily="18" charset="0"/>
                <a:ea typeface="Verdana" panose="020B0604030504040204" pitchFamily="34" charset="0"/>
                <a:cs typeface="Verdana" panose="020B0604030504040204" pitchFamily="34" charset="0"/>
              </a:rPr>
              <a:t>CA/CT/MA/NY</a:t>
            </a:r>
          </a:p>
          <a:p>
            <a:pPr marL="285750" lvl="2" indent="-285750"/>
            <a:r>
              <a:rPr lang="en-US" sz="1200" dirty="0">
                <a:latin typeface="Georgia" panose="02040502050405020303" pitchFamily="18" charset="0"/>
                <a:ea typeface="Verdana" panose="020B0604030504040204" pitchFamily="34" charset="0"/>
                <a:cs typeface="Verdana" panose="020B0604030504040204" pitchFamily="34" charset="0"/>
              </a:rPr>
              <a:t>15 Need-Based Scholarships Awarded</a:t>
            </a:r>
          </a:p>
          <a:p>
            <a:pPr marL="742950" lvl="3" indent="-285750"/>
            <a:r>
              <a:rPr lang="en-US" sz="1200" dirty="0" smtClean="0">
                <a:latin typeface="Georgia" panose="02040502050405020303" pitchFamily="18" charset="0"/>
                <a:ea typeface="Verdana" panose="020B0604030504040204" pitchFamily="34" charset="0"/>
                <a:cs typeface="Verdana" panose="020B0604030504040204" pitchFamily="34" charset="0"/>
              </a:rPr>
              <a:t>6 </a:t>
            </a:r>
            <a:r>
              <a:rPr lang="en-US" sz="1200" dirty="0">
                <a:latin typeface="Georgia" panose="02040502050405020303" pitchFamily="18" charset="0"/>
                <a:ea typeface="Verdana" panose="020B0604030504040204" pitchFamily="34" charset="0"/>
                <a:cs typeface="Verdana" panose="020B0604030504040204" pitchFamily="34" charset="0"/>
              </a:rPr>
              <a:t>Awarded to Colorado Students</a:t>
            </a:r>
          </a:p>
          <a:p>
            <a:pPr marL="285750" lvl="2" indent="-285750"/>
            <a:r>
              <a:rPr lang="en-US" sz="1200" dirty="0" smtClean="0">
                <a:latin typeface="Georgia" panose="02040502050405020303" pitchFamily="18" charset="0"/>
                <a:ea typeface="Verdana" panose="020B0604030504040204" pitchFamily="34" charset="0"/>
                <a:cs typeface="Verdana" panose="020B0604030504040204" pitchFamily="34" charset="0"/>
              </a:rPr>
              <a:t>2019 application will move to Slate, as we continue to work closely with the Admissions Office on recruitment and communications</a:t>
            </a:r>
          </a:p>
        </p:txBody>
      </p:sp>
      <p:sp>
        <p:nvSpPr>
          <p:cNvPr id="12" name="Content Placeholder 7"/>
          <p:cNvSpPr txBox="1">
            <a:spLocks/>
          </p:cNvSpPr>
          <p:nvPr/>
        </p:nvSpPr>
        <p:spPr>
          <a:xfrm>
            <a:off x="4572000" y="923332"/>
            <a:ext cx="4443410" cy="4639268"/>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400" b="1" u="sng" cap="all" dirty="0" smtClean="0">
                <a:latin typeface="Georgia" panose="02040502050405020303" pitchFamily="18" charset="0"/>
                <a:ea typeface="Verdana" panose="020B0604030504040204" pitchFamily="34" charset="0"/>
                <a:cs typeface="Verdana" panose="020B0604030504040204" pitchFamily="34" charset="0"/>
              </a:rPr>
              <a:t>Course offerings</a:t>
            </a:r>
          </a:p>
          <a:p>
            <a:pPr marL="0" indent="0">
              <a:lnSpc>
                <a:spcPct val="150000"/>
              </a:lnSpc>
              <a:buNone/>
            </a:pPr>
            <a:r>
              <a:rPr lang="en-US" sz="1200" b="1" u="sng" dirty="0">
                <a:latin typeface="Proxima Nova" charset="0"/>
                <a:ea typeface="Proxima Nova" charset="0"/>
                <a:cs typeface="Proxima Nova" charset="0"/>
              </a:rPr>
              <a:t>2018 Pre-College Block Course Offerings</a:t>
            </a:r>
          </a:p>
          <a:p>
            <a:pPr marL="628650" lvl="1" indent="-228600">
              <a:buFont typeface="+mj-lt"/>
              <a:buAutoNum type="arabicPeriod"/>
            </a:pPr>
            <a:r>
              <a:rPr lang="en-US" sz="1100" b="1" u="sng" dirty="0">
                <a:latin typeface="Proxima Nova" charset="0"/>
                <a:ea typeface="Proxima Nova" charset="0"/>
                <a:cs typeface="Proxima Nova" charset="0"/>
              </a:rPr>
              <a:t>Environmental Science</a:t>
            </a:r>
            <a:r>
              <a:rPr lang="en-US" sz="1100" dirty="0">
                <a:latin typeface="Proxima Nova" charset="0"/>
                <a:ea typeface="Proxima Nova" charset="0"/>
                <a:cs typeface="Proxima Nova" charset="0"/>
              </a:rPr>
              <a:t/>
            </a:r>
            <a:br>
              <a:rPr lang="en-US" sz="1100" dirty="0">
                <a:latin typeface="Proxima Nova" charset="0"/>
                <a:ea typeface="Proxima Nova" charset="0"/>
                <a:cs typeface="Proxima Nova" charset="0"/>
              </a:rPr>
            </a:br>
            <a:r>
              <a:rPr lang="en-US" sz="1100" dirty="0">
                <a:latin typeface="Proxima Nova" charset="0"/>
                <a:ea typeface="Proxima Nova" charset="0"/>
                <a:cs typeface="Proxima Nova" charset="0"/>
              </a:rPr>
              <a:t>From Grassland to Glacier - Mike Taber</a:t>
            </a:r>
          </a:p>
          <a:p>
            <a:pPr marL="628650" lvl="1" indent="-228600">
              <a:buFont typeface="+mj-lt"/>
              <a:buAutoNum type="arabicPeriod"/>
            </a:pPr>
            <a:r>
              <a:rPr lang="en-US" sz="1100" b="1" u="sng" dirty="0">
                <a:latin typeface="Proxima Nova" charset="0"/>
                <a:ea typeface="Proxima Nova" charset="0"/>
                <a:cs typeface="Proxima Nova" charset="0"/>
              </a:rPr>
              <a:t>English</a:t>
            </a:r>
            <a:r>
              <a:rPr lang="en-US" sz="1100" dirty="0">
                <a:latin typeface="Proxima Nova" charset="0"/>
                <a:ea typeface="Proxima Nova" charset="0"/>
                <a:cs typeface="Proxima Nova" charset="0"/>
              </a:rPr>
              <a:t/>
            </a:r>
            <a:br>
              <a:rPr lang="en-US" sz="1100" dirty="0">
                <a:latin typeface="Proxima Nova" charset="0"/>
                <a:ea typeface="Proxima Nova" charset="0"/>
                <a:cs typeface="Proxima Nova" charset="0"/>
              </a:rPr>
            </a:br>
            <a:r>
              <a:rPr lang="en-US" sz="1100" dirty="0">
                <a:latin typeface="Proxima Nova" charset="0"/>
                <a:ea typeface="Proxima Nova" charset="0"/>
                <a:cs typeface="Proxima Nova" charset="0"/>
              </a:rPr>
              <a:t>Cross Genre Writing Workshop - Steven Hayward</a:t>
            </a:r>
          </a:p>
          <a:p>
            <a:pPr marL="628650" lvl="1" indent="-228600">
              <a:buFont typeface="+mj-lt"/>
              <a:buAutoNum type="arabicPeriod"/>
            </a:pPr>
            <a:r>
              <a:rPr lang="en-US" sz="1100" b="1" u="sng" dirty="0">
                <a:latin typeface="Proxima Nova" charset="0"/>
                <a:ea typeface="Proxima Nova" charset="0"/>
                <a:cs typeface="Proxima Nova" charset="0"/>
              </a:rPr>
              <a:t>Political Science</a:t>
            </a:r>
            <a:r>
              <a:rPr lang="en-US" sz="1100" dirty="0">
                <a:latin typeface="Proxima Nova" charset="0"/>
                <a:ea typeface="Proxima Nova" charset="0"/>
                <a:cs typeface="Proxima Nova" charset="0"/>
              </a:rPr>
              <a:t> </a:t>
            </a:r>
            <a:br>
              <a:rPr lang="en-US" sz="1100" dirty="0">
                <a:latin typeface="Proxima Nova" charset="0"/>
                <a:ea typeface="Proxima Nova" charset="0"/>
                <a:cs typeface="Proxima Nova" charset="0"/>
              </a:rPr>
            </a:br>
            <a:r>
              <a:rPr lang="en-US" sz="1100" dirty="0">
                <a:latin typeface="Proxima Nova" charset="0"/>
                <a:ea typeface="Proxima Nova" charset="0"/>
                <a:cs typeface="Proxima Nova" charset="0"/>
              </a:rPr>
              <a:t>Freedom and Empire: The Drama of Ancient Politics – John Grace</a:t>
            </a:r>
          </a:p>
          <a:p>
            <a:pPr marL="628650" lvl="1" indent="-228600">
              <a:buFont typeface="+mj-lt"/>
              <a:buAutoNum type="arabicPeriod"/>
            </a:pPr>
            <a:r>
              <a:rPr lang="en-US" sz="1100" b="1" u="sng" dirty="0">
                <a:latin typeface="Proxima Nova" charset="0"/>
                <a:ea typeface="Proxima Nova" charset="0"/>
                <a:cs typeface="Proxima Nova" charset="0"/>
              </a:rPr>
              <a:t>Political Science</a:t>
            </a:r>
            <a:r>
              <a:rPr lang="en-US" sz="1100" dirty="0">
                <a:latin typeface="Proxima Nova" charset="0"/>
                <a:ea typeface="Proxima Nova" charset="0"/>
                <a:cs typeface="Proxima Nova" charset="0"/>
              </a:rPr>
              <a:t/>
            </a:r>
            <a:br>
              <a:rPr lang="en-US" sz="1100" dirty="0">
                <a:latin typeface="Proxima Nova" charset="0"/>
                <a:ea typeface="Proxima Nova" charset="0"/>
                <a:cs typeface="Proxima Nova" charset="0"/>
              </a:rPr>
            </a:br>
            <a:r>
              <a:rPr lang="en-US" sz="1100" dirty="0">
                <a:latin typeface="Proxima Nova" charset="0"/>
                <a:ea typeface="Proxima Nova" charset="0"/>
                <a:cs typeface="Proxima Nova" charset="0"/>
              </a:rPr>
              <a:t>Global Health and International Development – Andrew Price Smith</a:t>
            </a:r>
          </a:p>
          <a:p>
            <a:pPr marL="628650" lvl="1" indent="-228600">
              <a:buFont typeface="+mj-lt"/>
              <a:buAutoNum type="arabicPeriod"/>
            </a:pPr>
            <a:r>
              <a:rPr lang="en-US" sz="1100" b="1" u="sng" dirty="0">
                <a:latin typeface="Proxima Nova" charset="0"/>
                <a:ea typeface="Proxima Nova" charset="0"/>
                <a:cs typeface="Proxima Nova" charset="0"/>
              </a:rPr>
              <a:t>Feminist and Gender </a:t>
            </a:r>
            <a:r>
              <a:rPr lang="en-US" sz="1100" b="1" u="sng" dirty="0" smtClean="0">
                <a:latin typeface="Proxima Nova" charset="0"/>
                <a:ea typeface="Proxima Nova" charset="0"/>
                <a:cs typeface="Proxima Nova" charset="0"/>
              </a:rPr>
              <a:t>Studies</a:t>
            </a:r>
          </a:p>
          <a:p>
            <a:pPr marL="630238" lvl="1" indent="0">
              <a:buNone/>
            </a:pPr>
            <a:r>
              <a:rPr lang="en-US" sz="1100" dirty="0" smtClean="0">
                <a:latin typeface="Proxima Nova" charset="0"/>
                <a:ea typeface="Proxima Nova" charset="0"/>
                <a:cs typeface="Proxima Nova" charset="0"/>
              </a:rPr>
              <a:t>Do #</a:t>
            </a:r>
            <a:r>
              <a:rPr lang="en-US" sz="1100" dirty="0" err="1" smtClean="0">
                <a:latin typeface="Proxima Nova" charset="0"/>
                <a:ea typeface="Proxima Nova" charset="0"/>
                <a:cs typeface="Proxima Nova" charset="0"/>
              </a:rPr>
              <a:t>AllLivesMatter</a:t>
            </a:r>
            <a:r>
              <a:rPr lang="en-US" sz="1100" dirty="0" smtClean="0">
                <a:latin typeface="Proxima Nova" charset="0"/>
                <a:ea typeface="Proxima Nova" charset="0"/>
                <a:cs typeface="Proxima Nova" charset="0"/>
              </a:rPr>
              <a:t>?: Historical and Contemporary Protest in the US – Heidi R. Lewis</a:t>
            </a:r>
            <a:endParaRPr lang="en-US" sz="700" dirty="0">
              <a:latin typeface="Proxima Nova" charset="0"/>
              <a:ea typeface="Proxima Nova" charset="0"/>
              <a:cs typeface="Proxima Nova" charset="0"/>
            </a:endParaRPr>
          </a:p>
          <a:p>
            <a:pPr marL="0" indent="0">
              <a:lnSpc>
                <a:spcPct val="150000"/>
              </a:lnSpc>
              <a:buNone/>
            </a:pPr>
            <a:r>
              <a:rPr lang="en-US" sz="1200" b="1" u="sng" dirty="0">
                <a:latin typeface="Proxima Nova" charset="0"/>
                <a:ea typeface="Proxima Nova" charset="0"/>
                <a:cs typeface="Proxima Nova" charset="0"/>
              </a:rPr>
              <a:t>2019 Pre-College Block Expected Course Additions</a:t>
            </a:r>
          </a:p>
          <a:p>
            <a:pPr marL="628650" lvl="1" indent="-228600">
              <a:lnSpc>
                <a:spcPct val="150000"/>
              </a:lnSpc>
              <a:buFont typeface="+mj-lt"/>
              <a:buAutoNum type="arabicPeriod"/>
            </a:pPr>
            <a:r>
              <a:rPr lang="en-US" sz="1100" b="1" u="sng" dirty="0">
                <a:latin typeface="Proxima Nova" charset="0"/>
                <a:ea typeface="Proxima Nova" charset="0"/>
                <a:cs typeface="Proxima Nova" charset="0"/>
              </a:rPr>
              <a:t>Biophysics</a:t>
            </a:r>
          </a:p>
          <a:p>
            <a:pPr marL="628650" lvl="1" indent="-228600">
              <a:lnSpc>
                <a:spcPct val="150000"/>
              </a:lnSpc>
              <a:buFont typeface="+mj-lt"/>
              <a:buAutoNum type="arabicPeriod"/>
            </a:pPr>
            <a:r>
              <a:rPr lang="en-US" sz="1100" b="1" u="sng" dirty="0">
                <a:latin typeface="Proxima Nova" charset="0"/>
                <a:ea typeface="Proxima Nova" charset="0"/>
                <a:cs typeface="Proxima Nova" charset="0"/>
              </a:rPr>
              <a:t>Art</a:t>
            </a:r>
          </a:p>
        </p:txBody>
      </p:sp>
      <p:pic>
        <p:nvPicPr>
          <p:cNvPr id="2" name="Picture 1"/>
          <p:cNvPicPr>
            <a:picLocks noChangeAspect="1"/>
          </p:cNvPicPr>
          <p:nvPr/>
        </p:nvPicPr>
        <p:blipFill>
          <a:blip r:embed="rId3"/>
          <a:stretch>
            <a:fillRect/>
          </a:stretch>
        </p:blipFill>
        <p:spPr>
          <a:xfrm>
            <a:off x="119063" y="4881944"/>
            <a:ext cx="2558233" cy="1961768"/>
          </a:xfrm>
          <a:prstGeom prst="rect">
            <a:avLst/>
          </a:prstGeom>
        </p:spPr>
      </p:pic>
      <p:pic>
        <p:nvPicPr>
          <p:cNvPr id="13" name="Picture 12">
            <a:extLst>
              <a:ext uri="{FF2B5EF4-FFF2-40B4-BE49-F238E27FC236}">
                <a16:creationId xmlns:a16="http://schemas.microsoft.com/office/drawing/2014/main" id="{D95E4AE2-B30C-4848-9E27-2CD9700AC143}"/>
              </a:ext>
            </a:extLst>
          </p:cNvPr>
          <p:cNvPicPr>
            <a:picLocks noChangeAspect="1"/>
          </p:cNvPicPr>
          <p:nvPr/>
        </p:nvPicPr>
        <p:blipFill>
          <a:blip r:embed="rId4"/>
          <a:stretch>
            <a:fillRect/>
          </a:stretch>
        </p:blipFill>
        <p:spPr>
          <a:xfrm>
            <a:off x="2743200" y="4881944"/>
            <a:ext cx="3001115" cy="1961541"/>
          </a:xfrm>
          <a:prstGeom prst="rect">
            <a:avLst/>
          </a:prstGeom>
        </p:spPr>
      </p:pic>
    </p:spTree>
    <p:extLst>
      <p:ext uri="{BB962C8B-B14F-4D97-AF65-F5344CB8AC3E}">
        <p14:creationId xmlns:p14="http://schemas.microsoft.com/office/powerpoint/2010/main" val="11168012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10" name="Rectangle 9"/>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1" name="Rectangle 10"/>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Content Placeholder 7"/>
          <p:cNvSpPr txBox="1">
            <a:spLocks/>
          </p:cNvSpPr>
          <p:nvPr/>
        </p:nvSpPr>
        <p:spPr>
          <a:xfrm>
            <a:off x="64295" y="914400"/>
            <a:ext cx="5117305"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400" b="1" u="sng" cap="all" dirty="0" smtClean="0">
                <a:solidFill>
                  <a:prstClr val="black"/>
                </a:solidFill>
                <a:latin typeface="Georgia" panose="02040502050405020303" pitchFamily="18" charset="0"/>
                <a:ea typeface="Verdana" panose="020B0604030504040204" pitchFamily="34" charset="0"/>
                <a:cs typeface="Verdana" panose="020B0604030504040204" pitchFamily="34" charset="0"/>
              </a:rPr>
              <a:t>SUMMER WORKSHOPS</a:t>
            </a:r>
            <a:endParaRPr lang="en-US" sz="1400" b="1" u="sng" cap="all" dirty="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285750" lvl="2" indent="-285750"/>
            <a:r>
              <a:rPr lang="en-US" sz="12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Non-credit collaborations with departments</a:t>
            </a:r>
          </a:p>
          <a:p>
            <a:pPr marL="742950" lvl="3" indent="-285750"/>
            <a:r>
              <a:rPr lang="en-US" sz="1200" cap="small" dirty="0" smtClean="0">
                <a:solidFill>
                  <a:prstClr val="black"/>
                </a:solidFill>
                <a:latin typeface="Georgia" panose="02040502050405020303" pitchFamily="18" charset="0"/>
                <a:ea typeface="Verdana" panose="020B0604030504040204" pitchFamily="34" charset="0"/>
                <a:cs typeface="Verdana" panose="020B0604030504040204" pitchFamily="34" charset="0"/>
              </a:rPr>
              <a:t>Art as Literacy Workshop</a:t>
            </a: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Participants shadowed 1 week of ED510: Art as Literacy</a:t>
            </a: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The goal was to continue to engage the local community of teachers and feature a unique collaboration with FAC &amp; CC’s Education </a:t>
            </a:r>
            <a:r>
              <a:rPr lang="en-US" sz="1000" dirty="0" err="1" smtClean="0">
                <a:solidFill>
                  <a:prstClr val="black"/>
                </a:solidFill>
                <a:latin typeface="Georgia" panose="02040502050405020303" pitchFamily="18" charset="0"/>
                <a:ea typeface="Verdana" panose="020B0604030504040204" pitchFamily="34" charset="0"/>
                <a:cs typeface="Verdana" panose="020B0604030504040204" pitchFamily="34" charset="0"/>
              </a:rPr>
              <a:t>Dept</a:t>
            </a:r>
            <a:endPar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2 participants enrolled, $400 fee was assessed for each participant</a:t>
            </a:r>
          </a:p>
          <a:p>
            <a:pPr marL="742950" lvl="3" indent="-285750"/>
            <a:r>
              <a:rPr lang="en-US" sz="1200" cap="small" dirty="0" smtClean="0">
                <a:solidFill>
                  <a:prstClr val="black"/>
                </a:solidFill>
                <a:latin typeface="Georgia" panose="02040502050405020303" pitchFamily="18" charset="0"/>
                <a:ea typeface="Verdana" panose="020B0604030504040204" pitchFamily="34" charset="0"/>
                <a:cs typeface="Verdana" panose="020B0604030504040204" pitchFamily="34" charset="0"/>
              </a:rPr>
              <a:t>Bluegrass Workshop</a:t>
            </a: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9 participants</a:t>
            </a:r>
          </a:p>
          <a:p>
            <a:pPr marL="1657350" lvl="5"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Participant ages ranged from 16-60</a:t>
            </a:r>
          </a:p>
          <a:p>
            <a:pPr marL="1657350" lvl="5"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Participants came from CO, NY, TN, UT</a:t>
            </a: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4 day workshop on improving musicians</a:t>
            </a:r>
            <a:r>
              <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rPr>
              <a:t>’ skills in instrumental techniques, singing, </a:t>
            </a:r>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songwriting</a:t>
            </a:r>
            <a:r>
              <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rPr>
              <a:t>, and ensemble performance </a:t>
            </a:r>
            <a:endPar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Program was self-supporting and cost $1,000/participant</a:t>
            </a:r>
          </a:p>
          <a:p>
            <a:pPr marL="1200150" lvl="4" indent="-285750"/>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The program supported the Music Department’s continued efforts to establish Colorado College as the cultural hub of Colorado Springs and in the Rocky Mountain West region. It also contributed to Summer Session’s ongoing goal of “build a nationally recognized summer program.”</a:t>
            </a:r>
            <a:endPar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0" lvl="2" indent="0">
              <a:buNone/>
            </a:pPr>
            <a:endParaRPr lang="en-US" sz="1200" dirty="0">
              <a:solidFill>
                <a:prstClr val="black"/>
              </a:solidFill>
              <a:latin typeface="Georgia" panose="02040502050405020303" pitchFamily="18" charset="0"/>
              <a:ea typeface="Verdana" panose="020B0604030504040204" pitchFamily="34" charset="0"/>
              <a:cs typeface="Verdana" panose="020B0604030504040204" pitchFamily="34" charset="0"/>
            </a:endParaRPr>
          </a:p>
        </p:txBody>
      </p:sp>
      <p:sp>
        <p:nvSpPr>
          <p:cNvPr id="14" name="Text Placeholder 1"/>
          <p:cNvSpPr txBox="1">
            <a:spLocks/>
          </p:cNvSpPr>
          <p:nvPr/>
        </p:nvSpPr>
        <p:spPr bwMode="auto">
          <a:xfrm>
            <a:off x="242453"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2018</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BUILDING CONNECTIONS ACROSS CAMPUS</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sp>
        <p:nvSpPr>
          <p:cNvPr id="7" name="Content Placeholder 7"/>
          <p:cNvSpPr txBox="1">
            <a:spLocks/>
          </p:cNvSpPr>
          <p:nvPr/>
        </p:nvSpPr>
        <p:spPr>
          <a:xfrm>
            <a:off x="5105400" y="914400"/>
            <a:ext cx="3733800" cy="5334000"/>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2" indent="0">
              <a:buNone/>
            </a:pPr>
            <a:r>
              <a:rPr lang="en-US" sz="1400" b="1" u="sng" cap="all" dirty="0" smtClean="0">
                <a:solidFill>
                  <a:prstClr val="black"/>
                </a:solidFill>
                <a:latin typeface="Georgia" panose="02040502050405020303" pitchFamily="18" charset="0"/>
                <a:ea typeface="Verdana" panose="020B0604030504040204" pitchFamily="34" charset="0"/>
                <a:cs typeface="Verdana" panose="020B0604030504040204" pitchFamily="34" charset="0"/>
              </a:rPr>
              <a:t>CROSS-CAMPUS COMMITTEE ON SUMMER PROGRAMMING (CCSP)</a:t>
            </a:r>
          </a:p>
          <a:p>
            <a:pPr marL="282575" lvl="2" indent="-282575"/>
            <a:r>
              <a:rPr lang="en-US" sz="1000" dirty="0">
                <a:latin typeface="Georgia" panose="02040502050405020303" pitchFamily="18" charset="0"/>
              </a:rPr>
              <a:t>C</a:t>
            </a:r>
            <a:r>
              <a:rPr lang="en-US" sz="1000" dirty="0" smtClean="0">
                <a:latin typeface="Georgia" panose="02040502050405020303" pitchFamily="18" charset="0"/>
              </a:rPr>
              <a:t>reated to </a:t>
            </a:r>
            <a:r>
              <a:rPr lang="en-US" sz="1000" dirty="0">
                <a:latin typeface="Georgia" panose="02040502050405020303" pitchFamily="18" charset="0"/>
              </a:rPr>
              <a:t>refresh and operationalize plans for a nationally recognized summer program, as well as, inform the CC Community of strategic plan successes advanced in the summer. </a:t>
            </a:r>
            <a:endParaRPr lang="en-US" sz="1000" dirty="0" smtClean="0">
              <a:latin typeface="Georgia" panose="02040502050405020303" pitchFamily="18" charset="0"/>
            </a:endParaRPr>
          </a:p>
          <a:p>
            <a:pPr marL="282575" lvl="2" indent="-282575"/>
            <a:r>
              <a:rPr lang="en-US" sz="1000" dirty="0" smtClean="0">
                <a:latin typeface="Georgia" panose="02040502050405020303" pitchFamily="18" charset="0"/>
              </a:rPr>
              <a:t>Current recommendations from the committee include,</a:t>
            </a:r>
          </a:p>
          <a:p>
            <a:pPr marL="739775" lvl="3" indent="-282575">
              <a:buFont typeface="+mj-lt"/>
              <a:buAutoNum type="arabicPeriod"/>
            </a:pPr>
            <a:r>
              <a:rPr lang="en-US" sz="1000" dirty="0">
                <a:latin typeface="Georgia" panose="02040502050405020303" pitchFamily="18" charset="0"/>
              </a:rPr>
              <a:t>Utilize summer blocks to intentionally address bottleneck courses and provide </a:t>
            </a:r>
            <a:r>
              <a:rPr lang="en-US" sz="1000" dirty="0" smtClean="0">
                <a:latin typeface="Georgia" panose="02040502050405020303" pitchFamily="18" charset="0"/>
              </a:rPr>
              <a:t>extended formats </a:t>
            </a:r>
            <a:r>
              <a:rPr lang="en-US" sz="1000" dirty="0">
                <a:latin typeface="Georgia" panose="02040502050405020303" pitchFamily="18" charset="0"/>
              </a:rPr>
              <a:t>allowing for STEM and language course mastery. </a:t>
            </a:r>
            <a:endParaRPr lang="en-US" sz="1000" dirty="0" smtClean="0">
              <a:latin typeface="Georgia" panose="02040502050405020303" pitchFamily="18" charset="0"/>
            </a:endParaRPr>
          </a:p>
          <a:p>
            <a:pPr marL="739775" lvl="3" indent="-282575">
              <a:buFont typeface="+mj-lt"/>
              <a:buAutoNum type="arabicPeriod"/>
            </a:pPr>
            <a:r>
              <a:rPr lang="en-US" sz="1000" dirty="0">
                <a:latin typeface="Georgia" panose="02040502050405020303" pitchFamily="18" charset="0"/>
              </a:rPr>
              <a:t>Expand Half Block offerings (credit and non-credit) to the summer months. </a:t>
            </a:r>
            <a:endParaRPr lang="en-US" sz="1000" dirty="0" smtClean="0">
              <a:latin typeface="Georgia" panose="02040502050405020303" pitchFamily="18" charset="0"/>
            </a:endParaRPr>
          </a:p>
          <a:p>
            <a:pPr marL="739775" lvl="3" indent="-282575">
              <a:buFont typeface="+mj-lt"/>
              <a:buAutoNum type="arabicPeriod"/>
            </a:pPr>
            <a:r>
              <a:rPr lang="en-US" sz="1000" dirty="0">
                <a:latin typeface="Georgia" panose="02040502050405020303" pitchFamily="18" charset="0"/>
              </a:rPr>
              <a:t>Develop a culture of research across disciplines through enhanced Summer Collaborative Research (</a:t>
            </a:r>
            <a:r>
              <a:rPr lang="en-US" sz="1000" dirty="0" err="1">
                <a:latin typeface="Georgia" panose="02040502050405020303" pitchFamily="18" charset="0"/>
              </a:rPr>
              <a:t>SCoRe</a:t>
            </a:r>
            <a:r>
              <a:rPr lang="en-US" sz="1000" dirty="0">
                <a:latin typeface="Georgia" panose="02040502050405020303" pitchFamily="18" charset="0"/>
              </a:rPr>
              <a:t>) and external research experiences for undergraduates </a:t>
            </a:r>
            <a:endPar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282575" lvl="2" indent="-282575"/>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Summer 2018 CCSP Progress </a:t>
            </a:r>
          </a:p>
          <a:p>
            <a:pPr marL="739775" lvl="3" indent="-282575"/>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Offered two .5 unit in-demand Half Block courses </a:t>
            </a:r>
          </a:p>
          <a:p>
            <a:pPr marL="1196975" lvl="4" indent="-282575"/>
            <a:r>
              <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rPr>
              <a:t>EV127 Intro to GIS and HK120 </a:t>
            </a:r>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Physiology </a:t>
            </a:r>
            <a:r>
              <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rPr>
              <a:t>of Muscular Adaptation </a:t>
            </a:r>
            <a:endPar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endParaRPr>
          </a:p>
          <a:p>
            <a:pPr marL="1196975" lvl="4" indent="-282575"/>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EV127 was cancelled, HK120 ran</a:t>
            </a:r>
          </a:p>
          <a:p>
            <a:pPr marL="1654175" lvl="5" indent="-282575"/>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Mixed success, don’t see this being repeated </a:t>
            </a:r>
            <a:r>
              <a:rPr lang="mr-IN"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a:t>
            </a:r>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 demand was limited and issues exist with applying Wild Card</a:t>
            </a:r>
          </a:p>
          <a:p>
            <a:pPr marL="282575" lvl="2" indent="-282575"/>
            <a:r>
              <a:rPr lang="en-US" sz="1000" dirty="0">
                <a:solidFill>
                  <a:prstClr val="black"/>
                </a:solidFill>
                <a:latin typeface="Georgia" panose="02040502050405020303" pitchFamily="18" charset="0"/>
                <a:ea typeface="Verdana" panose="020B0604030504040204" pitchFamily="34" charset="0"/>
                <a:cs typeface="Verdana" panose="020B0604030504040204" pitchFamily="34" charset="0"/>
                <a:hlinkClick r:id="rId4"/>
              </a:rPr>
              <a:t>https://www.coloradocollege.edu/other/ccsp</a:t>
            </a:r>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hlinkClick r:id="rId4"/>
              </a:rPr>
              <a:t>/</a:t>
            </a:r>
            <a:r>
              <a:rPr lang="en-US" sz="1000" dirty="0" smtClean="0">
                <a:solidFill>
                  <a:prstClr val="black"/>
                </a:solidFill>
                <a:latin typeface="Georgia" panose="02040502050405020303" pitchFamily="18" charset="0"/>
                <a:ea typeface="Verdana" panose="020B0604030504040204" pitchFamily="34" charset="0"/>
                <a:cs typeface="Verdana" panose="020B0604030504040204" pitchFamily="34" charset="0"/>
              </a:rPr>
              <a:t> </a:t>
            </a:r>
          </a:p>
        </p:txBody>
      </p:sp>
      <p:pic>
        <p:nvPicPr>
          <p:cNvPr id="2" name="SPAVyO8UVHo"/>
          <p:cNvPicPr>
            <a:picLocks noRot="1" noChangeAspect="1"/>
          </p:cNvPicPr>
          <p:nvPr>
            <a:videoFile r:link="rId1"/>
          </p:nvPr>
        </p:nvPicPr>
        <p:blipFill>
          <a:blip r:embed="rId5"/>
          <a:stretch>
            <a:fillRect/>
          </a:stretch>
        </p:blipFill>
        <p:spPr>
          <a:xfrm>
            <a:off x="609463" y="4578317"/>
            <a:ext cx="4026967" cy="2265169"/>
          </a:xfrm>
          <a:prstGeom prst="rect">
            <a:avLst/>
          </a:prstGeom>
        </p:spPr>
      </p:pic>
    </p:spTree>
    <p:extLst>
      <p:ext uri="{BB962C8B-B14F-4D97-AF65-F5344CB8AC3E}">
        <p14:creationId xmlns:p14="http://schemas.microsoft.com/office/powerpoint/2010/main" val="18204799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093" y="6148161"/>
            <a:ext cx="2381250" cy="695325"/>
          </a:xfrm>
          <a:prstGeom prst="rect">
            <a:avLst/>
          </a:prstGeom>
        </p:spPr>
      </p:pic>
      <p:sp>
        <p:nvSpPr>
          <p:cNvPr id="9" name="Rectangle 8"/>
          <p:cNvSpPr/>
          <p:nvPr/>
        </p:nvSpPr>
        <p:spPr bwMode="auto">
          <a:xfrm rot="5400000">
            <a:off x="5650705" y="3364710"/>
            <a:ext cx="6857999" cy="128589"/>
          </a:xfrm>
          <a:prstGeom prst="rect">
            <a:avLst/>
          </a:prstGeom>
          <a:solidFill>
            <a:srgbClr val="D09B2C"/>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0" name="Rectangle 9"/>
          <p:cNvSpPr/>
          <p:nvPr/>
        </p:nvSpPr>
        <p:spPr bwMode="auto">
          <a:xfrm rot="10800000">
            <a:off x="0" y="709610"/>
            <a:ext cx="6857999" cy="128589"/>
          </a:xfrm>
          <a:prstGeom prst="rect">
            <a:avLst/>
          </a:prstGeom>
          <a:solidFill>
            <a:srgbClr val="000000"/>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3" name="Text Placeholder 1"/>
          <p:cNvSpPr txBox="1">
            <a:spLocks/>
          </p:cNvSpPr>
          <p:nvPr/>
        </p:nvSpPr>
        <p:spPr bwMode="auto">
          <a:xfrm>
            <a:off x="304800" y="152400"/>
            <a:ext cx="8077200" cy="55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85000" lnSpcReduction="10000"/>
          </a:bodyPr>
          <a:lstStyle>
            <a:lvl1pPr marL="342900" indent="-342900" algn="l" rtl="0" eaLnBrk="1" fontAlgn="base" hangingPunct="1">
              <a:spcBef>
                <a:spcPct val="20000"/>
              </a:spcBef>
              <a:spcAft>
                <a:spcPct val="0"/>
              </a:spcAft>
              <a:defRPr sz="18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defRPr sz="1400">
                <a:solidFill>
                  <a:srgbClr val="000000"/>
                </a:solidFill>
                <a:latin typeface="+mn-lt"/>
                <a:ea typeface="ＭＳ Ｐゴシック" charset="0"/>
                <a:cs typeface="+mn-cs"/>
              </a:defRPr>
            </a:lvl2pPr>
            <a:lvl3pPr marL="1143000" indent="-228600" algn="l" rtl="0" eaLnBrk="1" fontAlgn="base" hangingPunct="1">
              <a:spcBef>
                <a:spcPct val="20000"/>
              </a:spcBef>
              <a:spcAft>
                <a:spcPct val="0"/>
              </a:spcAft>
              <a:defRPr sz="1400">
                <a:solidFill>
                  <a:srgbClr val="000000"/>
                </a:solidFill>
                <a:latin typeface="+mn-lt"/>
                <a:ea typeface="ＭＳ Ｐゴシック" charset="0"/>
                <a:cs typeface="+mn-cs"/>
              </a:defRPr>
            </a:lvl3pPr>
            <a:lvl4pPr marL="1600200" indent="-228600" algn="l" rtl="0" eaLnBrk="1" fontAlgn="base" hangingPunct="1">
              <a:spcBef>
                <a:spcPct val="20000"/>
              </a:spcBef>
              <a:spcAft>
                <a:spcPct val="0"/>
              </a:spcAft>
              <a:defRPr sz="1100">
                <a:solidFill>
                  <a:srgbClr val="000000"/>
                </a:solidFill>
                <a:latin typeface="+mn-lt"/>
                <a:ea typeface="ＭＳ Ｐゴシック" charset="0"/>
                <a:cs typeface="+mn-cs"/>
              </a:defRPr>
            </a:lvl4pPr>
            <a:lvl5pPr marL="2057400" indent="-228600" algn="l" rtl="0" eaLnBrk="1" fontAlgn="base" hangingPunct="1">
              <a:spcBef>
                <a:spcPct val="20000"/>
              </a:spcBef>
              <a:spcAft>
                <a:spcPct val="0"/>
              </a:spcAft>
              <a:defRPr sz="1100">
                <a:solidFill>
                  <a:srgbClr val="000000"/>
                </a:solidFill>
                <a:latin typeface="+mn-lt"/>
                <a:ea typeface="ＭＳ Ｐゴシック" charset="0"/>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SUMMER 2018</a:t>
            </a:r>
          </a:p>
          <a:p>
            <a:pPr fontAlgn="auto">
              <a:spcAft>
                <a:spcPts val="0"/>
              </a:spcAft>
              <a:defRPr/>
            </a:pPr>
            <a:r>
              <a:rPr lang="en-US" b="1" kern="0" dirty="0" smtClean="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rPr>
              <a:t>QUESTIONS? </a:t>
            </a:r>
            <a:endParaRPr lang="en-US" b="1" kern="0" cap="all" dirty="0">
              <a:solidFill>
                <a:schemeClr val="tx1">
                  <a:lumMod val="75000"/>
                  <a:lumOff val="25000"/>
                </a:schemeClr>
              </a:solidFill>
              <a:latin typeface="Georgia" panose="02040502050405020303" pitchFamily="18"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rotWithShape="1">
          <a:blip r:embed="rId3"/>
          <a:srcRect t="19219" r="23569" b="35571"/>
          <a:stretch/>
        </p:blipFill>
        <p:spPr>
          <a:xfrm>
            <a:off x="-1" y="838195"/>
            <a:ext cx="9015411" cy="3505205"/>
          </a:xfrm>
          <a:prstGeom prst="rect">
            <a:avLst/>
          </a:prstGeom>
        </p:spPr>
      </p:pic>
      <p:sp>
        <p:nvSpPr>
          <p:cNvPr id="15" name="Rectangle 14"/>
          <p:cNvSpPr/>
          <p:nvPr/>
        </p:nvSpPr>
        <p:spPr bwMode="auto">
          <a:xfrm>
            <a:off x="2725372" y="4686506"/>
            <a:ext cx="3966621" cy="565785"/>
          </a:xfrm>
          <a:prstGeom prst="rect">
            <a:avLst/>
          </a:prstGeom>
          <a:solidFill>
            <a:srgbClr val="D09B2C">
              <a:alpha val="46000"/>
            </a:srgbClr>
          </a:solidFill>
          <a:ln w="12700" cap="flat" cmpd="sng" algn="ctr">
            <a:no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16" name="Title 1"/>
          <p:cNvSpPr txBox="1">
            <a:spLocks/>
          </p:cNvSpPr>
          <p:nvPr/>
        </p:nvSpPr>
        <p:spPr bwMode="auto">
          <a:xfrm>
            <a:off x="3138561" y="4718891"/>
            <a:ext cx="3140242"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a:solidFill>
                  <a:schemeClr val="bg1"/>
                </a:solidFill>
                <a:latin typeface="+mj-lt"/>
                <a:ea typeface="+mj-ea"/>
                <a:cs typeface="+mj-cs"/>
              </a:defRPr>
            </a:lvl1pPr>
            <a:lvl2pPr algn="l" rtl="0" fontAlgn="base">
              <a:spcBef>
                <a:spcPct val="0"/>
              </a:spcBef>
              <a:spcAft>
                <a:spcPct val="0"/>
              </a:spcAft>
              <a:defRPr sz="4400">
                <a:solidFill>
                  <a:schemeClr val="bg1"/>
                </a:solidFill>
                <a:latin typeface="Times New Roman" pitchFamily="18" charset="0"/>
              </a:defRPr>
            </a:lvl2pPr>
            <a:lvl3pPr algn="l" rtl="0" fontAlgn="base">
              <a:spcBef>
                <a:spcPct val="0"/>
              </a:spcBef>
              <a:spcAft>
                <a:spcPct val="0"/>
              </a:spcAft>
              <a:defRPr sz="4400">
                <a:solidFill>
                  <a:schemeClr val="bg1"/>
                </a:solidFill>
                <a:latin typeface="Times New Roman" pitchFamily="18" charset="0"/>
              </a:defRPr>
            </a:lvl3pPr>
            <a:lvl4pPr algn="l" rtl="0" fontAlgn="base">
              <a:spcBef>
                <a:spcPct val="0"/>
              </a:spcBef>
              <a:spcAft>
                <a:spcPct val="0"/>
              </a:spcAft>
              <a:defRPr sz="4400">
                <a:solidFill>
                  <a:schemeClr val="bg1"/>
                </a:solidFill>
                <a:latin typeface="Times New Roman" pitchFamily="18" charset="0"/>
              </a:defRPr>
            </a:lvl4pPr>
            <a:lvl5pPr algn="l" rtl="0" fontAlgn="base">
              <a:spcBef>
                <a:spcPct val="0"/>
              </a:spcBef>
              <a:spcAft>
                <a:spcPct val="0"/>
              </a:spcAft>
              <a:defRPr sz="4400">
                <a:solidFill>
                  <a:schemeClr val="bg1"/>
                </a:solidFill>
                <a:latin typeface="Times New Roman" pitchFamily="18" charset="0"/>
              </a:defRPr>
            </a:lvl5pPr>
            <a:lvl6pPr marL="457200" algn="l" rtl="0" fontAlgn="base">
              <a:spcBef>
                <a:spcPct val="0"/>
              </a:spcBef>
              <a:spcAft>
                <a:spcPct val="0"/>
              </a:spcAft>
              <a:defRPr sz="4400">
                <a:solidFill>
                  <a:schemeClr val="bg1"/>
                </a:solidFill>
                <a:latin typeface="Times New Roman" pitchFamily="18" charset="0"/>
              </a:defRPr>
            </a:lvl6pPr>
            <a:lvl7pPr marL="914400" algn="l" rtl="0" fontAlgn="base">
              <a:spcBef>
                <a:spcPct val="0"/>
              </a:spcBef>
              <a:spcAft>
                <a:spcPct val="0"/>
              </a:spcAft>
              <a:defRPr sz="4400">
                <a:solidFill>
                  <a:schemeClr val="bg1"/>
                </a:solidFill>
                <a:latin typeface="Times New Roman" pitchFamily="18" charset="0"/>
              </a:defRPr>
            </a:lvl7pPr>
            <a:lvl8pPr marL="1371600" algn="l" rtl="0" fontAlgn="base">
              <a:spcBef>
                <a:spcPct val="0"/>
              </a:spcBef>
              <a:spcAft>
                <a:spcPct val="0"/>
              </a:spcAft>
              <a:defRPr sz="4400">
                <a:solidFill>
                  <a:schemeClr val="bg1"/>
                </a:solidFill>
                <a:latin typeface="Times New Roman" pitchFamily="18" charset="0"/>
              </a:defRPr>
            </a:lvl8pPr>
            <a:lvl9pPr marL="1828800" algn="l" rtl="0" fontAlgn="base">
              <a:spcBef>
                <a:spcPct val="0"/>
              </a:spcBef>
              <a:spcAft>
                <a:spcPct val="0"/>
              </a:spcAft>
              <a:defRPr sz="4400">
                <a:solidFill>
                  <a:schemeClr val="bg1"/>
                </a:solidFill>
                <a:latin typeface="Times New Roman" pitchFamily="18" charset="0"/>
              </a:defRPr>
            </a:lvl9pPr>
          </a:lstStyle>
          <a:p>
            <a:pPr algn="ctr" fontAlgn="auto">
              <a:spcAft>
                <a:spcPts val="0"/>
              </a:spcAft>
              <a:defRPr/>
            </a:pPr>
            <a:r>
              <a:rPr lang="en-US" sz="2500" i="1" kern="0" cap="all" dirty="0" smtClean="0">
                <a:solidFill>
                  <a:schemeClr val="accent3">
                    <a:lumMod val="20000"/>
                    <a:lumOff val="80000"/>
                  </a:schemeClr>
                </a:solidFill>
              </a:rPr>
              <a:t>Questions?</a:t>
            </a:r>
            <a:endParaRPr lang="en-US" sz="2500" i="1" kern="0" cap="all" dirty="0">
              <a:solidFill>
                <a:schemeClr val="accent3">
                  <a:lumMod val="20000"/>
                  <a:lumOff val="80000"/>
                </a:schemeClr>
              </a:solidFill>
            </a:endParaRPr>
          </a:p>
        </p:txBody>
      </p:sp>
    </p:spTree>
    <p:extLst>
      <p:ext uri="{BB962C8B-B14F-4D97-AF65-F5344CB8AC3E}">
        <p14:creationId xmlns:p14="http://schemas.microsoft.com/office/powerpoint/2010/main" val="11028139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45060</TotalTime>
  <Words>740</Words>
  <Application>Microsoft Office PowerPoint</Application>
  <PresentationFormat>On-screen Show (4:3)</PresentationFormat>
  <Paragraphs>192</Paragraphs>
  <Slides>7</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5" baseType="lpstr">
      <vt:lpstr>Arial</vt:lpstr>
      <vt:lpstr>Calibri</vt:lpstr>
      <vt:lpstr>Georgia</vt:lpstr>
      <vt:lpstr>Proxima Nova</vt:lpstr>
      <vt:lpstr>Times New Roman</vt:lpstr>
      <vt:lpstr>Verdana</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Jim Burke</cp:lastModifiedBy>
  <cp:revision>160</cp:revision>
  <cp:lastPrinted>2018-09-20T16:49:08Z</cp:lastPrinted>
  <dcterms:created xsi:type="dcterms:W3CDTF">2016-03-19T14:49:39Z</dcterms:created>
  <dcterms:modified xsi:type="dcterms:W3CDTF">2018-10-25T16:01:57Z</dcterms:modified>
</cp:coreProperties>
</file>